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sldIdLst>
    <p:sldId id="257" r:id="rId5"/>
    <p:sldId id="277" r:id="rId6"/>
    <p:sldId id="260" r:id="rId7"/>
    <p:sldId id="263" r:id="rId8"/>
    <p:sldId id="284" r:id="rId9"/>
    <p:sldId id="258" r:id="rId10"/>
    <p:sldId id="283" r:id="rId11"/>
    <p:sldId id="279" r:id="rId12"/>
    <p:sldId id="282" r:id="rId13"/>
    <p:sldId id="276" r:id="rId14"/>
    <p:sldId id="280" r:id="rId15"/>
    <p:sldId id="281" r:id="rId16"/>
    <p:sldId id="271"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14" autoAdjust="0"/>
  </p:normalViewPr>
  <p:slideViewPr>
    <p:cSldViewPr snapToGrid="0">
      <p:cViewPr varScale="1">
        <p:scale>
          <a:sx n="88" d="100"/>
          <a:sy n="88" d="100"/>
        </p:scale>
        <p:origin x="485" y="31"/>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6/21/2020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pega.com/insights/resources/using-ai-decision-making-has-never-been-more-effective" TargetMode="Externa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a:extLst>
              <a:ext uri="{FF2B5EF4-FFF2-40B4-BE49-F238E27FC236}">
                <a16:creationId xmlns:a16="http://schemas.microsoft.com/office/drawing/2014/main" id="{8F02F647-7DBC-4618-AFF3-8CED69C5CDEF}"/>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p:txBody>
          <a:bodyPr/>
          <a:lstStyle/>
          <a:p>
            <a:pPr>
              <a:lnSpc>
                <a:spcPct val="110000"/>
              </a:lnSpc>
            </a:pPr>
            <a:r>
              <a:rPr lang="en-US" sz="2600" dirty="0"/>
              <a:t>Safe </a:t>
            </a:r>
            <a:r>
              <a:rPr lang="en-US" sz="2500" dirty="0"/>
              <a:t>hands</a:t>
            </a:r>
            <a:r>
              <a:rPr lang="en-US" sz="2600" dirty="0"/>
              <a:t> patient engagement platform</a:t>
            </a:r>
            <a:br>
              <a:rPr lang="en-US" sz="2400" dirty="0"/>
            </a:br>
            <a:r>
              <a:rPr lang="en-US" sz="1800" dirty="0"/>
              <a:t>Reduce no Show appointments  | collaboration </a:t>
            </a:r>
            <a:endParaRPr lang="en-US" sz="2400" dirty="0"/>
          </a:p>
        </p:txBody>
      </p:sp>
      <p:sp>
        <p:nvSpPr>
          <p:cNvPr id="4" name="Subtitle 3">
            <a:extLst>
              <a:ext uri="{FF2B5EF4-FFF2-40B4-BE49-F238E27FC236}">
                <a16:creationId xmlns:a16="http://schemas.microsoft.com/office/drawing/2014/main" id="{64857D70-F12B-4E1B-99F8-92DAD4349846}"/>
              </a:ext>
            </a:extLst>
          </p:cNvPr>
          <p:cNvSpPr>
            <a:spLocks noGrp="1"/>
          </p:cNvSpPr>
          <p:nvPr>
            <p:ph type="subTitle" idx="1"/>
          </p:nvPr>
        </p:nvSpPr>
        <p:spPr>
          <a:xfrm>
            <a:off x="3599999" y="4276447"/>
            <a:ext cx="3492000" cy="620016"/>
          </a:xfrm>
          <a:gradFill>
            <a:gsLst>
              <a:gs pos="8000">
                <a:schemeClr val="tx2"/>
              </a:gs>
              <a:gs pos="100000">
                <a:schemeClr val="accent2"/>
              </a:gs>
            </a:gsLst>
            <a:lin ang="14400000" scaled="0"/>
          </a:gradFill>
        </p:spPr>
        <p:txBody>
          <a:bodyPr/>
          <a:lstStyle/>
          <a:p>
            <a:r>
              <a:rPr lang="en-US" dirty="0"/>
              <a:t>Powered by Pega AI</a:t>
            </a: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flipV="1">
            <a:off x="3613410" y="3202565"/>
            <a:ext cx="5894618" cy="26868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3903024" y="4896463"/>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Hackathon | Pega">
            <a:extLst>
              <a:ext uri="{FF2B5EF4-FFF2-40B4-BE49-F238E27FC236}">
                <a16:creationId xmlns:a16="http://schemas.microsoft.com/office/drawing/2014/main" id="{2DB39D77-18CD-474A-B407-D92F0A3C0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923" y="60670"/>
            <a:ext cx="3654077" cy="2188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M applications for real-time customer engagement | Pega">
            <a:extLst>
              <a:ext uri="{FF2B5EF4-FFF2-40B4-BE49-F238E27FC236}">
                <a16:creationId xmlns:a16="http://schemas.microsoft.com/office/drawing/2014/main" id="{92ACC5A5-3EF8-4435-BE28-6B34E1FF8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412" y="4008756"/>
            <a:ext cx="2885950" cy="28859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5821434-0B52-40E7-AF59-EA7AFBD99B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6145212"/>
            <a:ext cx="1571625"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593172"/>
      </p:ext>
    </p:extLst>
  </p:cSld>
  <p:clrMapOvr>
    <a:masterClrMapping/>
  </p:clrMapOvr>
  <mc:AlternateContent xmlns:mc="http://schemas.openxmlformats.org/markup-compatibility/2006" xmlns:p14="http://schemas.microsoft.com/office/powerpoint/2010/main">
    <mc:Choice Requires="p14">
      <p:transition spd="slow" p14:dur="2000" advTm="12149"/>
    </mc:Choice>
    <mc:Fallback xmlns="">
      <p:transition spd="slow" advTm="121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0C2DEC4-0491-4F8A-B372-CB14CA7D0322}"/>
              </a:ext>
            </a:extLst>
          </p:cNvPr>
          <p:cNvSpPr>
            <a:spLocks noGrp="1"/>
          </p:cNvSpPr>
          <p:nvPr>
            <p:ph type="pic" sz="quarter" idx="12"/>
          </p:nvPr>
        </p:nvSpPr>
        <p:spPr/>
      </p:sp>
      <p:sp>
        <p:nvSpPr>
          <p:cNvPr id="17" name="Title 16">
            <a:extLst>
              <a:ext uri="{FF2B5EF4-FFF2-40B4-BE49-F238E27FC236}">
                <a16:creationId xmlns:a16="http://schemas.microsoft.com/office/drawing/2014/main" id="{F9D4439F-4157-43AC-A16F-5061B64304C2}"/>
              </a:ext>
            </a:extLst>
          </p:cNvPr>
          <p:cNvSpPr>
            <a:spLocks noGrp="1"/>
          </p:cNvSpPr>
          <p:nvPr>
            <p:ph type="title"/>
          </p:nvPr>
        </p:nvSpPr>
        <p:spPr>
          <a:xfrm>
            <a:off x="591030" y="432376"/>
            <a:ext cx="11368966" cy="360000"/>
          </a:xfrm>
        </p:spPr>
        <p:txBody>
          <a:bodyPr/>
          <a:lstStyle/>
          <a:p>
            <a:r>
              <a:rPr lang="en-US" dirty="0"/>
              <a:t>Identified predictors :</a:t>
            </a:r>
            <a:br>
              <a:rPr lang="en-US" b="0" dirty="0"/>
            </a:br>
            <a:r>
              <a:rPr lang="en-US" sz="2000" b="0" dirty="0"/>
              <a:t>based on  a Kaggle dataset comprised of 110k  appointment Records.</a:t>
            </a:r>
          </a:p>
        </p:txBody>
      </p:sp>
      <p:sp>
        <p:nvSpPr>
          <p:cNvPr id="4" name="Slide Number Placeholder 3">
            <a:extLst>
              <a:ext uri="{FF2B5EF4-FFF2-40B4-BE49-F238E27FC236}">
                <a16:creationId xmlns:a16="http://schemas.microsoft.com/office/drawing/2014/main" id="{AE84B84A-3E6A-4AF9-A6FB-A96CA9185D2D}"/>
              </a:ext>
            </a:extLst>
          </p:cNvPr>
          <p:cNvSpPr>
            <a:spLocks noGrp="1"/>
          </p:cNvSpPr>
          <p:nvPr>
            <p:ph type="sldNum" sz="quarter" idx="11"/>
          </p:nvPr>
        </p:nvSpPr>
        <p:spPr/>
        <p:txBody>
          <a:bodyPr/>
          <a:lstStyle/>
          <a:p>
            <a:fld id="{EECC7194-A4D0-457B-9D3E-53681723AFF7}" type="slidenum">
              <a:rPr lang="en-US" smtClean="0"/>
              <a:pPr/>
              <a:t>10</a:t>
            </a:fld>
            <a:endParaRPr lang="en-US" dirty="0"/>
          </a:p>
        </p:txBody>
      </p:sp>
      <p:sp>
        <p:nvSpPr>
          <p:cNvPr id="19" name="Text Placeholder 18">
            <a:extLst>
              <a:ext uri="{FF2B5EF4-FFF2-40B4-BE49-F238E27FC236}">
                <a16:creationId xmlns:a16="http://schemas.microsoft.com/office/drawing/2014/main" id="{316E752A-89D7-4F3E-A7A0-FCD26DBDD439}"/>
              </a:ext>
            </a:extLst>
          </p:cNvPr>
          <p:cNvSpPr>
            <a:spLocks noGrp="1"/>
          </p:cNvSpPr>
          <p:nvPr>
            <p:ph type="body" sz="quarter" idx="13"/>
          </p:nvPr>
        </p:nvSpPr>
        <p:spPr/>
        <p:txBody>
          <a:bodyPr/>
          <a:lstStyle/>
          <a:p>
            <a:r>
              <a:rPr lang="en-US" dirty="0"/>
              <a:t>Summary of the dataset’s features</a:t>
            </a:r>
          </a:p>
        </p:txBody>
      </p:sp>
      <p:pic>
        <p:nvPicPr>
          <p:cNvPr id="1026" name="Picture 2">
            <a:extLst>
              <a:ext uri="{FF2B5EF4-FFF2-40B4-BE49-F238E27FC236}">
                <a16:creationId xmlns:a16="http://schemas.microsoft.com/office/drawing/2014/main" id="{84E08A7C-8B96-48EE-B1B1-F9A23A738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67" y="1883068"/>
            <a:ext cx="10827065" cy="431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5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15D40AD0-BD05-4F70-9BEC-5340B58F747D}"/>
              </a:ext>
            </a:extLst>
          </p:cNvPr>
          <p:cNvSpPr>
            <a:spLocks noGrp="1"/>
          </p:cNvSpPr>
          <p:nvPr>
            <p:ph type="title"/>
          </p:nvPr>
        </p:nvSpPr>
        <p:spPr>
          <a:xfrm>
            <a:off x="622789" y="218369"/>
            <a:ext cx="8264986" cy="370166"/>
          </a:xfrm>
        </p:spPr>
        <p:txBody>
          <a:bodyPr/>
          <a:lstStyle/>
          <a:p>
            <a:r>
              <a:rPr lang="en-US" dirty="0"/>
              <a:t>Appointment No-Show predictors </a:t>
            </a:r>
            <a:r>
              <a:rPr lang="en-US" sz="2400" dirty="0"/>
              <a:t>(Must Have)</a:t>
            </a:r>
            <a:br>
              <a:rPr lang="en-US" sz="2400" dirty="0"/>
            </a:br>
            <a:endParaRPr lang="en-US" dirty="0"/>
          </a:p>
        </p:txBody>
      </p:sp>
      <p:graphicFrame>
        <p:nvGraphicFramePr>
          <p:cNvPr id="45" name="Table 45">
            <a:extLst>
              <a:ext uri="{FF2B5EF4-FFF2-40B4-BE49-F238E27FC236}">
                <a16:creationId xmlns:a16="http://schemas.microsoft.com/office/drawing/2014/main" id="{21E6126D-8FE3-47D4-AD38-346C32BE4492}"/>
              </a:ext>
            </a:extLst>
          </p:cNvPr>
          <p:cNvGraphicFramePr>
            <a:graphicFrameLocks noGrp="1"/>
          </p:cNvGraphicFramePr>
          <p:nvPr>
            <p:ph idx="1"/>
            <p:extLst>
              <p:ext uri="{D42A27DB-BD31-4B8C-83A1-F6EECF244321}">
                <p14:modId xmlns:p14="http://schemas.microsoft.com/office/powerpoint/2010/main" val="2519567225"/>
              </p:ext>
            </p:extLst>
          </p:nvPr>
        </p:nvGraphicFramePr>
        <p:xfrm>
          <a:off x="533038" y="1048743"/>
          <a:ext cx="11267489" cy="5677775"/>
        </p:xfrm>
        <a:graphic>
          <a:graphicData uri="http://schemas.openxmlformats.org/drawingml/2006/table">
            <a:tbl>
              <a:tblPr firstRow="1" bandRow="1">
                <a:tableStyleId>{F2DE63D5-997A-4646-A377-4702673A728D}</a:tableStyleId>
              </a:tblPr>
              <a:tblGrid>
                <a:gridCol w="697718">
                  <a:extLst>
                    <a:ext uri="{9D8B030D-6E8A-4147-A177-3AD203B41FA5}">
                      <a16:colId xmlns:a16="http://schemas.microsoft.com/office/drawing/2014/main" val="1962821782"/>
                    </a:ext>
                  </a:extLst>
                </a:gridCol>
                <a:gridCol w="2573006">
                  <a:extLst>
                    <a:ext uri="{9D8B030D-6E8A-4147-A177-3AD203B41FA5}">
                      <a16:colId xmlns:a16="http://schemas.microsoft.com/office/drawing/2014/main" val="3468723154"/>
                    </a:ext>
                  </a:extLst>
                </a:gridCol>
                <a:gridCol w="1727181">
                  <a:extLst>
                    <a:ext uri="{9D8B030D-6E8A-4147-A177-3AD203B41FA5}">
                      <a16:colId xmlns:a16="http://schemas.microsoft.com/office/drawing/2014/main" val="1300385198"/>
                    </a:ext>
                  </a:extLst>
                </a:gridCol>
                <a:gridCol w="6269584">
                  <a:extLst>
                    <a:ext uri="{9D8B030D-6E8A-4147-A177-3AD203B41FA5}">
                      <a16:colId xmlns:a16="http://schemas.microsoft.com/office/drawing/2014/main" val="3997574503"/>
                    </a:ext>
                  </a:extLst>
                </a:gridCol>
              </a:tblGrid>
              <a:tr h="597596">
                <a:tc>
                  <a:txBody>
                    <a:bodyPr/>
                    <a:lstStyle/>
                    <a:p>
                      <a:r>
                        <a:rPr lang="en-US" sz="1600" dirty="0"/>
                        <a:t>S/No</a:t>
                      </a:r>
                    </a:p>
                  </a:txBody>
                  <a:tcPr/>
                </a:tc>
                <a:tc>
                  <a:txBody>
                    <a:bodyPr/>
                    <a:lstStyle/>
                    <a:p>
                      <a:r>
                        <a:rPr lang="en-US" sz="1600" dirty="0"/>
                        <a:t>Predictor Name</a:t>
                      </a:r>
                    </a:p>
                  </a:txBody>
                  <a:tcPr/>
                </a:tc>
                <a:tc>
                  <a:txBody>
                    <a:bodyPr/>
                    <a:lstStyle/>
                    <a:p>
                      <a:r>
                        <a:rPr lang="en-US" sz="1600" dirty="0"/>
                        <a:t>Type</a:t>
                      </a:r>
                    </a:p>
                  </a:txBody>
                  <a:tcPr/>
                </a:tc>
                <a:tc>
                  <a:txBody>
                    <a:bodyPr/>
                    <a:lstStyle/>
                    <a:p>
                      <a:r>
                        <a:rPr lang="en-US" sz="1600" dirty="0"/>
                        <a:t>Description</a:t>
                      </a:r>
                    </a:p>
                  </a:txBody>
                  <a:tcPr/>
                </a:tc>
                <a:extLst>
                  <a:ext uri="{0D108BD9-81ED-4DB2-BD59-A6C34878D82A}">
                    <a16:rowId xmlns:a16="http://schemas.microsoft.com/office/drawing/2014/main" val="2916146710"/>
                  </a:ext>
                </a:extLst>
              </a:tr>
              <a:tr h="314192">
                <a:tc>
                  <a:txBody>
                    <a:bodyPr/>
                    <a:lstStyle/>
                    <a:p>
                      <a:r>
                        <a:rPr lang="en-US" sz="1400" dirty="0"/>
                        <a:t>1</a:t>
                      </a:r>
                    </a:p>
                  </a:txBody>
                  <a:tcPr/>
                </a:tc>
                <a:tc>
                  <a:txBody>
                    <a:bodyPr/>
                    <a:lstStyle/>
                    <a:p>
                      <a:r>
                        <a:rPr lang="en-US" sz="1400" dirty="0"/>
                        <a:t>Appointment Scheduled Day</a:t>
                      </a:r>
                    </a:p>
                  </a:txBody>
                  <a:tcPr/>
                </a:tc>
                <a:tc>
                  <a:txBody>
                    <a:bodyPr/>
                    <a:lstStyle/>
                    <a:p>
                      <a:r>
                        <a:rPr lang="en-US" sz="1400" dirty="0"/>
                        <a:t>Symbolic</a:t>
                      </a:r>
                    </a:p>
                  </a:txBody>
                  <a:tcPr/>
                </a:tc>
                <a:tc>
                  <a:txBody>
                    <a:bodyPr/>
                    <a:lstStyle/>
                    <a:p>
                      <a:r>
                        <a:rPr lang="en-US" sz="1400" dirty="0"/>
                        <a:t>Day of the appointment  Ex: Monday, Tuesday etc.</a:t>
                      </a:r>
                    </a:p>
                  </a:txBody>
                  <a:tcPr/>
                </a:tc>
                <a:extLst>
                  <a:ext uri="{0D108BD9-81ED-4DB2-BD59-A6C34878D82A}">
                    <a16:rowId xmlns:a16="http://schemas.microsoft.com/office/drawing/2014/main" val="900974992"/>
                  </a:ext>
                </a:extLst>
              </a:tr>
              <a:tr h="549836">
                <a:tc>
                  <a:txBody>
                    <a:bodyPr/>
                    <a:lstStyle/>
                    <a:p>
                      <a:r>
                        <a:rPr lang="en-US" sz="1400" dirty="0"/>
                        <a:t>2</a:t>
                      </a:r>
                    </a:p>
                    <a:p>
                      <a:endParaRPr lang="en-US" sz="1400" dirty="0"/>
                    </a:p>
                  </a:txBody>
                  <a:tcPr/>
                </a:tc>
                <a:tc>
                  <a:txBody>
                    <a:bodyPr/>
                    <a:lstStyle/>
                    <a:p>
                      <a:r>
                        <a:rPr lang="en-US" sz="1400" dirty="0"/>
                        <a:t>Appointment Scheduled Month</a:t>
                      </a:r>
                    </a:p>
                  </a:txBody>
                  <a:tcPr/>
                </a:tc>
                <a:tc>
                  <a:txBody>
                    <a:bodyPr/>
                    <a:lstStyle/>
                    <a:p>
                      <a:r>
                        <a:rPr lang="en-US" sz="1400" dirty="0"/>
                        <a:t>Symbolic</a:t>
                      </a:r>
                    </a:p>
                  </a:txBody>
                  <a:tcPr/>
                </a:tc>
                <a:tc>
                  <a:txBody>
                    <a:bodyPr/>
                    <a:lstStyle/>
                    <a:p>
                      <a:r>
                        <a:rPr lang="en-US" sz="1400" dirty="0"/>
                        <a:t>Month of the appointment  Ex: January, February, March etc.</a:t>
                      </a:r>
                    </a:p>
                  </a:txBody>
                  <a:tcPr/>
                </a:tc>
                <a:extLst>
                  <a:ext uri="{0D108BD9-81ED-4DB2-BD59-A6C34878D82A}">
                    <a16:rowId xmlns:a16="http://schemas.microsoft.com/office/drawing/2014/main" val="2429528601"/>
                  </a:ext>
                </a:extLst>
              </a:tr>
              <a:tr h="314192">
                <a:tc>
                  <a:txBody>
                    <a:bodyPr/>
                    <a:lstStyle/>
                    <a:p>
                      <a:r>
                        <a:rPr lang="en-US" sz="1400" dirty="0"/>
                        <a:t>3</a:t>
                      </a:r>
                    </a:p>
                  </a:txBody>
                  <a:tcPr/>
                </a:tc>
                <a:tc>
                  <a:txBody>
                    <a:bodyPr/>
                    <a:lstStyle/>
                    <a:p>
                      <a:r>
                        <a:rPr lang="en-US" sz="1400" dirty="0"/>
                        <a:t>Patient Age</a:t>
                      </a:r>
                    </a:p>
                  </a:txBody>
                  <a:tcPr/>
                </a:tc>
                <a:tc>
                  <a:txBody>
                    <a:bodyPr/>
                    <a:lstStyle/>
                    <a:p>
                      <a:r>
                        <a:rPr lang="en-US" sz="1400" dirty="0"/>
                        <a:t>Numeric</a:t>
                      </a:r>
                    </a:p>
                  </a:txBody>
                  <a:tcPr/>
                </a:tc>
                <a:tc>
                  <a:txBody>
                    <a:bodyPr/>
                    <a:lstStyle/>
                    <a:p>
                      <a:r>
                        <a:rPr lang="en-US" sz="1400" dirty="0"/>
                        <a:t>Age of the patient who has booked the appointment.</a:t>
                      </a:r>
                    </a:p>
                  </a:txBody>
                  <a:tcPr/>
                </a:tc>
                <a:extLst>
                  <a:ext uri="{0D108BD9-81ED-4DB2-BD59-A6C34878D82A}">
                    <a16:rowId xmlns:a16="http://schemas.microsoft.com/office/drawing/2014/main" val="2304141891"/>
                  </a:ext>
                </a:extLst>
              </a:tr>
              <a:tr h="367299">
                <a:tc>
                  <a:txBody>
                    <a:bodyPr/>
                    <a:lstStyle/>
                    <a:p>
                      <a:r>
                        <a:rPr lang="en-US" sz="1400" dirty="0"/>
                        <a:t>4</a:t>
                      </a:r>
                    </a:p>
                  </a:txBody>
                  <a:tcPr/>
                </a:tc>
                <a:tc>
                  <a:txBody>
                    <a:bodyPr/>
                    <a:lstStyle/>
                    <a:p>
                      <a:r>
                        <a:rPr lang="en-US" sz="1400" dirty="0"/>
                        <a:t>Gender</a:t>
                      </a:r>
                    </a:p>
                  </a:txBody>
                  <a:tcPr/>
                </a:tc>
                <a:tc>
                  <a:txBody>
                    <a:bodyPr/>
                    <a:lstStyle/>
                    <a:p>
                      <a:r>
                        <a:rPr lang="en-US" sz="1400" dirty="0"/>
                        <a:t>Symbolic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Gender of the patient who has booked the appointment.</a:t>
                      </a:r>
                    </a:p>
                  </a:txBody>
                  <a:tcPr/>
                </a:tc>
                <a:extLst>
                  <a:ext uri="{0D108BD9-81ED-4DB2-BD59-A6C34878D82A}">
                    <a16:rowId xmlns:a16="http://schemas.microsoft.com/office/drawing/2014/main" val="1001310694"/>
                  </a:ext>
                </a:extLst>
              </a:tr>
              <a:tr h="549836">
                <a:tc>
                  <a:txBody>
                    <a:bodyPr/>
                    <a:lstStyle/>
                    <a:p>
                      <a:r>
                        <a:rPr lang="en-US" sz="1400" dirty="0"/>
                        <a:t>5</a:t>
                      </a:r>
                    </a:p>
                  </a:txBody>
                  <a:tcPr/>
                </a:tc>
                <a:tc>
                  <a:txBody>
                    <a:bodyPr/>
                    <a:lstStyle/>
                    <a:p>
                      <a:r>
                        <a:rPr lang="en-US" sz="1400" dirty="0"/>
                        <a:t>Age Group</a:t>
                      </a:r>
                    </a:p>
                  </a:txBody>
                  <a:tcPr/>
                </a:tc>
                <a:tc>
                  <a:txBody>
                    <a:bodyPr/>
                    <a:lstStyle/>
                    <a:p>
                      <a:r>
                        <a:rPr lang="en-US" sz="1400" dirty="0"/>
                        <a:t>Symbolic</a:t>
                      </a:r>
                    </a:p>
                  </a:txBody>
                  <a:tcPr/>
                </a:tc>
                <a:tc>
                  <a:txBody>
                    <a:bodyPr/>
                    <a:lstStyle/>
                    <a:p>
                      <a:r>
                        <a:rPr lang="en-US" sz="1400" dirty="0"/>
                        <a:t>Age group of the patient. Ex: Dependent, Teen, Youth, Normal, Aged etc.</a:t>
                      </a:r>
                    </a:p>
                  </a:txBody>
                  <a:tcPr/>
                </a:tc>
                <a:extLst>
                  <a:ext uri="{0D108BD9-81ED-4DB2-BD59-A6C34878D82A}">
                    <a16:rowId xmlns:a16="http://schemas.microsoft.com/office/drawing/2014/main" val="1637745795"/>
                  </a:ext>
                </a:extLst>
              </a:tr>
              <a:tr h="785480">
                <a:tc>
                  <a:txBody>
                    <a:bodyPr/>
                    <a:lstStyle/>
                    <a:p>
                      <a:r>
                        <a:rPr lang="en-US" sz="1400" dirty="0"/>
                        <a:t>6 </a:t>
                      </a:r>
                    </a:p>
                  </a:txBody>
                  <a:tcPr/>
                </a:tc>
                <a:tc>
                  <a:txBody>
                    <a:bodyPr/>
                    <a:lstStyle/>
                    <a:p>
                      <a:r>
                        <a:rPr lang="en-US" sz="1400" dirty="0"/>
                        <a:t>Distance </a:t>
                      </a:r>
                    </a:p>
                  </a:txBody>
                  <a:tcPr/>
                </a:tc>
                <a:tc>
                  <a:txBody>
                    <a:bodyPr/>
                    <a:lstStyle/>
                    <a:p>
                      <a:r>
                        <a:rPr lang="en-US" sz="1400" dirty="0"/>
                        <a:t>Symbolic</a:t>
                      </a:r>
                    </a:p>
                  </a:txBody>
                  <a:tcPr/>
                </a:tc>
                <a:tc>
                  <a:txBody>
                    <a:bodyPr/>
                    <a:lstStyle/>
                    <a:p>
                      <a:r>
                        <a:rPr lang="en-US" sz="1400" dirty="0"/>
                        <a:t>Distance from patient house to site. Calculated the nearest travel distance using an AI distance solution. Ex: Very Near, Near, Far, Very Far etc.</a:t>
                      </a:r>
                    </a:p>
                  </a:txBody>
                  <a:tcPr/>
                </a:tc>
                <a:extLst>
                  <a:ext uri="{0D108BD9-81ED-4DB2-BD59-A6C34878D82A}">
                    <a16:rowId xmlns:a16="http://schemas.microsoft.com/office/drawing/2014/main" val="3111722070"/>
                  </a:ext>
                </a:extLst>
              </a:tr>
              <a:tr h="785480">
                <a:tc>
                  <a:txBody>
                    <a:bodyPr/>
                    <a:lstStyle/>
                    <a:p>
                      <a:r>
                        <a:rPr lang="en-US" sz="1400" dirty="0"/>
                        <a:t>7</a:t>
                      </a:r>
                    </a:p>
                  </a:txBody>
                  <a:tcPr/>
                </a:tc>
                <a:tc>
                  <a:txBody>
                    <a:bodyPr/>
                    <a:lstStyle/>
                    <a:p>
                      <a:r>
                        <a:rPr lang="en-US" sz="1400" dirty="0"/>
                        <a:t>Time taken</a:t>
                      </a:r>
                    </a:p>
                  </a:txBody>
                  <a:tcPr/>
                </a:tc>
                <a:tc>
                  <a:txBody>
                    <a:bodyPr/>
                    <a:lstStyle/>
                    <a:p>
                      <a:r>
                        <a:rPr lang="en-US" sz="1400" dirty="0"/>
                        <a:t>Symbolic</a:t>
                      </a:r>
                    </a:p>
                  </a:txBody>
                  <a:tcPr/>
                </a:tc>
                <a:tc>
                  <a:txBody>
                    <a:bodyPr/>
                    <a:lstStyle/>
                    <a:p>
                      <a:r>
                        <a:rPr lang="en-US" sz="1400" dirty="0"/>
                        <a:t>Predicted time taken to reach site from house in traffic time on the actual appointment scheduled time.</a:t>
                      </a:r>
                    </a:p>
                    <a:p>
                      <a:r>
                        <a:rPr lang="en-US" sz="1400" dirty="0"/>
                        <a:t>Ex: Less, Normal, More etc.</a:t>
                      </a:r>
                    </a:p>
                  </a:txBody>
                  <a:tcPr/>
                </a:tc>
                <a:extLst>
                  <a:ext uri="{0D108BD9-81ED-4DB2-BD59-A6C34878D82A}">
                    <a16:rowId xmlns:a16="http://schemas.microsoft.com/office/drawing/2014/main" val="4212864691"/>
                  </a:ext>
                </a:extLst>
              </a:tr>
              <a:tr h="314192">
                <a:tc>
                  <a:txBody>
                    <a:bodyPr/>
                    <a:lstStyle/>
                    <a:p>
                      <a:r>
                        <a:rPr lang="en-US" sz="1400" dirty="0"/>
                        <a:t>8</a:t>
                      </a:r>
                    </a:p>
                  </a:txBody>
                  <a:tcPr/>
                </a:tc>
                <a:tc>
                  <a:txBody>
                    <a:bodyPr/>
                    <a:lstStyle/>
                    <a:p>
                      <a:r>
                        <a:rPr lang="en-US" sz="1400" dirty="0"/>
                        <a:t>Appointment Type</a:t>
                      </a:r>
                    </a:p>
                  </a:txBody>
                  <a:tcPr/>
                </a:tc>
                <a:tc>
                  <a:txBody>
                    <a:bodyPr/>
                    <a:lstStyle/>
                    <a:p>
                      <a:r>
                        <a:rPr lang="en-US" sz="1400" dirty="0"/>
                        <a:t>Symbolic</a:t>
                      </a:r>
                    </a:p>
                  </a:txBody>
                  <a:tcPr/>
                </a:tc>
                <a:tc>
                  <a:txBody>
                    <a:bodyPr/>
                    <a:lstStyle/>
                    <a:p>
                      <a:r>
                        <a:rPr lang="en-US" sz="1400" dirty="0"/>
                        <a:t>In-Person or Virtual appointments.</a:t>
                      </a:r>
                    </a:p>
                  </a:txBody>
                  <a:tcPr/>
                </a:tc>
                <a:extLst>
                  <a:ext uri="{0D108BD9-81ED-4DB2-BD59-A6C34878D82A}">
                    <a16:rowId xmlns:a16="http://schemas.microsoft.com/office/drawing/2014/main" val="92224936"/>
                  </a:ext>
                </a:extLst>
              </a:tr>
              <a:tr h="549836">
                <a:tc>
                  <a:txBody>
                    <a:bodyPr/>
                    <a:lstStyle/>
                    <a:p>
                      <a:r>
                        <a:rPr lang="en-US" sz="1400" dirty="0"/>
                        <a:t>9</a:t>
                      </a:r>
                    </a:p>
                  </a:txBody>
                  <a:tcPr/>
                </a:tc>
                <a:tc>
                  <a:txBody>
                    <a:bodyPr/>
                    <a:lstStyle/>
                    <a:p>
                      <a:r>
                        <a:rPr lang="en-US" sz="1400" dirty="0"/>
                        <a:t>Appointment Time Gap</a:t>
                      </a:r>
                    </a:p>
                  </a:txBody>
                  <a:tcPr/>
                </a:tc>
                <a:tc>
                  <a:txBody>
                    <a:bodyPr/>
                    <a:lstStyle/>
                    <a:p>
                      <a:r>
                        <a:rPr lang="en-US" sz="1400" dirty="0"/>
                        <a:t>Symbolic</a:t>
                      </a:r>
                    </a:p>
                  </a:txBody>
                  <a:tcPr/>
                </a:tc>
                <a:tc>
                  <a:txBody>
                    <a:bodyPr/>
                    <a:lstStyle/>
                    <a:p>
                      <a:r>
                        <a:rPr lang="en-US" sz="1400" dirty="0"/>
                        <a:t>Calculated based on the days difference of booked day and scheduled day.</a:t>
                      </a:r>
                    </a:p>
                  </a:txBody>
                  <a:tcPr/>
                </a:tc>
                <a:extLst>
                  <a:ext uri="{0D108BD9-81ED-4DB2-BD59-A6C34878D82A}">
                    <a16:rowId xmlns:a16="http://schemas.microsoft.com/office/drawing/2014/main" val="2653122608"/>
                  </a:ext>
                </a:extLst>
              </a:tr>
              <a:tr h="549836">
                <a:tc>
                  <a:txBody>
                    <a:bodyPr/>
                    <a:lstStyle/>
                    <a:p>
                      <a:r>
                        <a:rPr lang="en-US" sz="1400" dirty="0"/>
                        <a:t>10</a:t>
                      </a:r>
                    </a:p>
                  </a:txBody>
                  <a:tcPr/>
                </a:tc>
                <a:tc>
                  <a:txBody>
                    <a:bodyPr/>
                    <a:lstStyle/>
                    <a:p>
                      <a:r>
                        <a:rPr lang="en-US" sz="1400" dirty="0"/>
                        <a:t>Visit Type</a:t>
                      </a:r>
                    </a:p>
                  </a:txBody>
                  <a:tcPr/>
                </a:tc>
                <a:tc>
                  <a:txBody>
                    <a:bodyPr/>
                    <a:lstStyle/>
                    <a:p>
                      <a:r>
                        <a:rPr lang="en-US" sz="1400" dirty="0"/>
                        <a:t>Symbolic</a:t>
                      </a:r>
                    </a:p>
                  </a:txBody>
                  <a:tcPr/>
                </a:tc>
                <a:tc>
                  <a:txBody>
                    <a:bodyPr/>
                    <a:lstStyle/>
                    <a:p>
                      <a:r>
                        <a:rPr lang="en-US" sz="1400" dirty="0"/>
                        <a:t>This is used to calculate the visit type</a:t>
                      </a:r>
                    </a:p>
                  </a:txBody>
                  <a:tcPr/>
                </a:tc>
                <a:extLst>
                  <a:ext uri="{0D108BD9-81ED-4DB2-BD59-A6C34878D82A}">
                    <a16:rowId xmlns:a16="http://schemas.microsoft.com/office/drawing/2014/main" val="2035472423"/>
                  </a:ext>
                </a:extLst>
              </a:tr>
            </a:tbl>
          </a:graphicData>
        </a:graphic>
      </p:graphicFrame>
      <p:sp>
        <p:nvSpPr>
          <p:cNvPr id="4" name="Slide Number Placeholder 3">
            <a:extLst>
              <a:ext uri="{FF2B5EF4-FFF2-40B4-BE49-F238E27FC236}">
                <a16:creationId xmlns:a16="http://schemas.microsoft.com/office/drawing/2014/main" id="{1370A3C9-0E22-4A55-939B-A7F1196ECCDB}"/>
              </a:ext>
            </a:extLst>
          </p:cNvPr>
          <p:cNvSpPr>
            <a:spLocks noGrp="1"/>
          </p:cNvSpPr>
          <p:nvPr>
            <p:ph type="sldNum" sz="quarter" idx="11"/>
          </p:nvPr>
        </p:nvSpPr>
        <p:spPr/>
        <p:txBody>
          <a:bodyPr/>
          <a:lstStyle/>
          <a:p>
            <a:fld id="{EECC7194-A4D0-457B-9D3E-53681723AFF7}" type="slidenum">
              <a:rPr lang="en-US" smtClean="0"/>
              <a:pPr/>
              <a:t>11</a:t>
            </a:fld>
            <a:endParaRPr lang="en-US" dirty="0"/>
          </a:p>
        </p:txBody>
      </p:sp>
      <p:sp>
        <p:nvSpPr>
          <p:cNvPr id="6" name="object 7" descr="Beige rectangle">
            <a:extLst>
              <a:ext uri="{FF2B5EF4-FFF2-40B4-BE49-F238E27FC236}">
                <a16:creationId xmlns:a16="http://schemas.microsoft.com/office/drawing/2014/main" id="{281CF30E-7B84-4111-9EBB-70154B313BD1}"/>
              </a:ext>
            </a:extLst>
          </p:cNvPr>
          <p:cNvSpPr/>
          <p:nvPr/>
        </p:nvSpPr>
        <p:spPr bwMode="white">
          <a:xfrm flipV="1">
            <a:off x="622789" y="588535"/>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66304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15D40AD0-BD05-4F70-9BEC-5340B58F747D}"/>
              </a:ext>
            </a:extLst>
          </p:cNvPr>
          <p:cNvSpPr>
            <a:spLocks noGrp="1"/>
          </p:cNvSpPr>
          <p:nvPr>
            <p:ph type="title"/>
          </p:nvPr>
        </p:nvSpPr>
        <p:spPr>
          <a:xfrm>
            <a:off x="664950" y="436711"/>
            <a:ext cx="7560000" cy="370166"/>
          </a:xfrm>
        </p:spPr>
        <p:txBody>
          <a:bodyPr/>
          <a:lstStyle/>
          <a:p>
            <a:r>
              <a:rPr lang="en-US" dirty="0"/>
              <a:t>Appointment predictors</a:t>
            </a:r>
            <a:br>
              <a:rPr lang="en-US" dirty="0"/>
            </a:br>
            <a:r>
              <a:rPr lang="en-US" sz="2400" dirty="0"/>
              <a:t>(Good To have)</a:t>
            </a:r>
            <a:endParaRPr lang="en-US" dirty="0"/>
          </a:p>
        </p:txBody>
      </p:sp>
      <p:graphicFrame>
        <p:nvGraphicFramePr>
          <p:cNvPr id="45" name="Table 45">
            <a:extLst>
              <a:ext uri="{FF2B5EF4-FFF2-40B4-BE49-F238E27FC236}">
                <a16:creationId xmlns:a16="http://schemas.microsoft.com/office/drawing/2014/main" id="{21E6126D-8FE3-47D4-AD38-346C32BE4492}"/>
              </a:ext>
            </a:extLst>
          </p:cNvPr>
          <p:cNvGraphicFramePr>
            <a:graphicFrameLocks noGrp="1"/>
          </p:cNvGraphicFramePr>
          <p:nvPr>
            <p:ph idx="1"/>
            <p:extLst>
              <p:ext uri="{D42A27DB-BD31-4B8C-83A1-F6EECF244321}">
                <p14:modId xmlns:p14="http://schemas.microsoft.com/office/powerpoint/2010/main" val="2678976066"/>
              </p:ext>
            </p:extLst>
          </p:nvPr>
        </p:nvGraphicFramePr>
        <p:xfrm>
          <a:off x="758388" y="1794131"/>
          <a:ext cx="10482687" cy="3200400"/>
        </p:xfrm>
        <a:graphic>
          <a:graphicData uri="http://schemas.openxmlformats.org/drawingml/2006/table">
            <a:tbl>
              <a:tblPr firstRow="1" bandRow="1">
                <a:tableStyleId>{F2DE63D5-997A-4646-A377-4702673A728D}</a:tableStyleId>
              </a:tblPr>
              <a:tblGrid>
                <a:gridCol w="851337">
                  <a:extLst>
                    <a:ext uri="{9D8B030D-6E8A-4147-A177-3AD203B41FA5}">
                      <a16:colId xmlns:a16="http://schemas.microsoft.com/office/drawing/2014/main" val="1962821782"/>
                    </a:ext>
                  </a:extLst>
                </a:gridCol>
                <a:gridCol w="1593287">
                  <a:extLst>
                    <a:ext uri="{9D8B030D-6E8A-4147-A177-3AD203B41FA5}">
                      <a16:colId xmlns:a16="http://schemas.microsoft.com/office/drawing/2014/main" val="2390305399"/>
                    </a:ext>
                  </a:extLst>
                </a:gridCol>
                <a:gridCol w="1556374">
                  <a:extLst>
                    <a:ext uri="{9D8B030D-6E8A-4147-A177-3AD203B41FA5}">
                      <a16:colId xmlns:a16="http://schemas.microsoft.com/office/drawing/2014/main" val="1300385198"/>
                    </a:ext>
                  </a:extLst>
                </a:gridCol>
                <a:gridCol w="6481689">
                  <a:extLst>
                    <a:ext uri="{9D8B030D-6E8A-4147-A177-3AD203B41FA5}">
                      <a16:colId xmlns:a16="http://schemas.microsoft.com/office/drawing/2014/main" val="3997574503"/>
                    </a:ext>
                  </a:extLst>
                </a:gridCol>
              </a:tblGrid>
              <a:tr h="394441">
                <a:tc>
                  <a:txBody>
                    <a:bodyPr/>
                    <a:lstStyle/>
                    <a:p>
                      <a:r>
                        <a:rPr lang="en-US" dirty="0"/>
                        <a:t>S/No</a:t>
                      </a:r>
                    </a:p>
                  </a:txBody>
                  <a:tcPr/>
                </a:tc>
                <a:tc>
                  <a:txBody>
                    <a:bodyPr/>
                    <a:lstStyle/>
                    <a:p>
                      <a:r>
                        <a:rPr lang="en-US" dirty="0"/>
                        <a:t>Predictor Name</a:t>
                      </a:r>
                    </a:p>
                  </a:txBody>
                  <a:tcPr/>
                </a:tc>
                <a:tc>
                  <a:txBody>
                    <a:bodyPr/>
                    <a:lstStyle/>
                    <a:p>
                      <a:r>
                        <a:rPr lang="en-US" dirty="0"/>
                        <a:t>Type</a:t>
                      </a:r>
                    </a:p>
                  </a:txBody>
                  <a:tcPr/>
                </a:tc>
                <a:tc>
                  <a:txBody>
                    <a:bodyPr/>
                    <a:lstStyle/>
                    <a:p>
                      <a:r>
                        <a:rPr lang="en-US" dirty="0"/>
                        <a:t>Description</a:t>
                      </a:r>
                    </a:p>
                  </a:txBody>
                  <a:tcPr/>
                </a:tc>
                <a:extLst>
                  <a:ext uri="{0D108BD9-81ED-4DB2-BD59-A6C34878D82A}">
                    <a16:rowId xmlns:a16="http://schemas.microsoft.com/office/drawing/2014/main" val="2916146710"/>
                  </a:ext>
                </a:extLst>
              </a:tr>
              <a:tr h="412196">
                <a:tc>
                  <a:txBody>
                    <a:bodyPr/>
                    <a:lstStyle/>
                    <a:p>
                      <a:r>
                        <a:rPr lang="en-US" sz="1800" b="0" i="0" kern="1200" dirty="0">
                          <a:solidFill>
                            <a:schemeClr val="tx1"/>
                          </a:solidFill>
                          <a:effectLst/>
                          <a:latin typeface="+mn-lt"/>
                          <a:ea typeface="+mn-ea"/>
                          <a:cs typeface="+mn-cs"/>
                        </a:rPr>
                        <a:t>1</a:t>
                      </a:r>
                      <a:endParaRPr lang="en-US" dirty="0"/>
                    </a:p>
                  </a:txBody>
                  <a:tcPr/>
                </a:tc>
                <a:tc>
                  <a:txBody>
                    <a:bodyPr/>
                    <a:lstStyle/>
                    <a:p>
                      <a:r>
                        <a:rPr lang="en-US" sz="1800" b="0" i="0" kern="1200" dirty="0">
                          <a:solidFill>
                            <a:schemeClr val="tx1"/>
                          </a:solidFill>
                          <a:effectLst/>
                          <a:latin typeface="+mn-lt"/>
                          <a:ea typeface="+mn-ea"/>
                          <a:cs typeface="+mn-cs"/>
                        </a:rPr>
                        <a:t>Diabetes</a:t>
                      </a:r>
                      <a:endParaRPr lang="en-US" dirty="0"/>
                    </a:p>
                  </a:txBody>
                  <a:tcPr/>
                </a:tc>
                <a:tc>
                  <a:txBody>
                    <a:bodyPr/>
                    <a:lstStyle/>
                    <a:p>
                      <a:r>
                        <a:rPr lang="en-US" dirty="0"/>
                        <a:t>Symbolic</a:t>
                      </a:r>
                    </a:p>
                  </a:txBody>
                  <a:tcPr/>
                </a:tc>
                <a:tc>
                  <a:txBody>
                    <a:bodyPr/>
                    <a:lstStyle/>
                    <a:p>
                      <a:r>
                        <a:rPr lang="en-US" dirty="0"/>
                        <a:t>Health parameter of the patient. This is a Boolean check to know if the patient has diabetes.</a:t>
                      </a:r>
                    </a:p>
                  </a:txBody>
                  <a:tcPr/>
                </a:tc>
                <a:extLst>
                  <a:ext uri="{0D108BD9-81ED-4DB2-BD59-A6C34878D82A}">
                    <a16:rowId xmlns:a16="http://schemas.microsoft.com/office/drawing/2014/main" val="900974992"/>
                  </a:ext>
                </a:extLst>
              </a:tr>
              <a:tr h="593326">
                <a:tc>
                  <a:txBody>
                    <a:bodyPr/>
                    <a:lstStyle/>
                    <a:p>
                      <a:r>
                        <a:rPr lang="en-US" sz="1800" b="0" i="0" kern="1200" dirty="0">
                          <a:solidFill>
                            <a:schemeClr val="tx1"/>
                          </a:solidFill>
                          <a:effectLst/>
                          <a:latin typeface="+mn-lt"/>
                          <a:ea typeface="+mn-ea"/>
                          <a:cs typeface="+mn-cs"/>
                        </a:rPr>
                        <a:t>2</a:t>
                      </a:r>
                      <a:endParaRPr lang="en-US" dirty="0"/>
                    </a:p>
                  </a:txBody>
                  <a:tcPr/>
                </a:tc>
                <a:tc>
                  <a:txBody>
                    <a:bodyPr/>
                    <a:lstStyle/>
                    <a:p>
                      <a:r>
                        <a:rPr lang="en-US" sz="1800" b="0" i="0" kern="1200" dirty="0">
                          <a:solidFill>
                            <a:schemeClr val="tx1"/>
                          </a:solidFill>
                          <a:effectLst/>
                          <a:latin typeface="+mn-lt"/>
                          <a:ea typeface="+mn-ea"/>
                          <a:cs typeface="+mn-cs"/>
                        </a:rPr>
                        <a:t>Alcoholism</a:t>
                      </a:r>
                      <a:endParaRPr lang="en-US" dirty="0"/>
                    </a:p>
                  </a:txBody>
                  <a:tcPr/>
                </a:tc>
                <a:tc>
                  <a:txBody>
                    <a:bodyPr/>
                    <a:lstStyle/>
                    <a:p>
                      <a:r>
                        <a:rPr lang="en-US" dirty="0"/>
                        <a:t>Symbolic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
                          <a:ea typeface="+mn-ea"/>
                          <a:cs typeface="+mn-cs"/>
                        </a:rPr>
                        <a:t>Health parameter of the patient. </a:t>
                      </a:r>
                      <a:r>
                        <a:rPr lang="en-US" dirty="0"/>
                        <a:t>This is a Boolean check to know if the patient has alcoholism.</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txBody>
                  <a:tcPr/>
                </a:tc>
                <a:extLst>
                  <a:ext uri="{0D108BD9-81ED-4DB2-BD59-A6C34878D82A}">
                    <a16:rowId xmlns:a16="http://schemas.microsoft.com/office/drawing/2014/main" val="2429528601"/>
                  </a:ext>
                </a:extLst>
              </a:tr>
              <a:tr h="394441">
                <a:tc>
                  <a:txBody>
                    <a:bodyPr/>
                    <a:lstStyle/>
                    <a:p>
                      <a:r>
                        <a:rPr lang="en-US" sz="1800" b="0" i="0" kern="1200" dirty="0">
                          <a:solidFill>
                            <a:schemeClr val="tx1"/>
                          </a:solidFill>
                          <a:effectLst/>
                          <a:latin typeface="+mn-lt"/>
                          <a:ea typeface="+mn-ea"/>
                          <a:cs typeface="+mn-cs"/>
                        </a:rPr>
                        <a:t>3</a:t>
                      </a:r>
                      <a:endParaRPr lang="en-US" dirty="0"/>
                    </a:p>
                  </a:txBody>
                  <a:tcPr/>
                </a:tc>
                <a:tc>
                  <a:txBody>
                    <a:bodyPr/>
                    <a:lstStyle/>
                    <a:p>
                      <a:r>
                        <a:rPr lang="en-US" sz="1800" b="0" i="0" kern="1200" dirty="0">
                          <a:solidFill>
                            <a:schemeClr val="tx1"/>
                          </a:solidFill>
                          <a:effectLst/>
                          <a:latin typeface="+mn-lt"/>
                          <a:ea typeface="+mn-ea"/>
                          <a:cs typeface="+mn-cs"/>
                        </a:rPr>
                        <a:t>Hypertension</a:t>
                      </a:r>
                      <a:endParaRPr lang="en-US" dirty="0"/>
                    </a:p>
                  </a:txBody>
                  <a:tcPr/>
                </a:tc>
                <a:tc>
                  <a:txBody>
                    <a:bodyPr/>
                    <a:lstStyle/>
                    <a:p>
                      <a:r>
                        <a:rPr lang="en-US" dirty="0"/>
                        <a:t>Symbolic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
                          <a:ea typeface="+mn-ea"/>
                          <a:cs typeface="+mn-cs"/>
                        </a:rPr>
                        <a:t>Health parameter of the patient. </a:t>
                      </a:r>
                      <a:r>
                        <a:rPr lang="en-US" dirty="0"/>
                        <a:t>This is a Boolean check to know if the patient has hypertension.</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txBody>
                  <a:tcPr/>
                </a:tc>
                <a:extLst>
                  <a:ext uri="{0D108BD9-81ED-4DB2-BD59-A6C34878D82A}">
                    <a16:rowId xmlns:a16="http://schemas.microsoft.com/office/drawing/2014/main" val="2304141891"/>
                  </a:ext>
                </a:extLst>
              </a:tr>
              <a:tr h="394441">
                <a:tc>
                  <a:txBody>
                    <a:bodyPr/>
                    <a:lstStyle/>
                    <a:p>
                      <a:r>
                        <a:rPr lang="en-US" sz="1800" b="0" i="0" kern="1200" dirty="0">
                          <a:solidFill>
                            <a:schemeClr val="tx1"/>
                          </a:solidFill>
                          <a:effectLst/>
                          <a:latin typeface="+mn-lt"/>
                          <a:ea typeface="+mn-ea"/>
                          <a:cs typeface="+mn-cs"/>
                        </a:rPr>
                        <a:t>4</a:t>
                      </a:r>
                      <a:endParaRPr lang="en-US" dirty="0"/>
                    </a:p>
                  </a:txBody>
                  <a:tcPr/>
                </a:tc>
                <a:tc>
                  <a:txBody>
                    <a:bodyPr/>
                    <a:lstStyle/>
                    <a:p>
                      <a:r>
                        <a:rPr lang="en-US" sz="1800" b="0" i="0" kern="1200" dirty="0">
                          <a:solidFill>
                            <a:schemeClr val="tx1"/>
                          </a:solidFill>
                          <a:effectLst/>
                          <a:latin typeface="+mn-lt"/>
                          <a:ea typeface="+mn-ea"/>
                          <a:cs typeface="+mn-cs"/>
                        </a:rPr>
                        <a:t>Handicap</a:t>
                      </a:r>
                      <a:endParaRPr lang="en-US" dirty="0"/>
                    </a:p>
                  </a:txBody>
                  <a:tcPr/>
                </a:tc>
                <a:tc>
                  <a:txBody>
                    <a:bodyPr/>
                    <a:lstStyle/>
                    <a:p>
                      <a:r>
                        <a:rPr lang="en-US" dirty="0"/>
                        <a:t>Symbolic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
                          <a:ea typeface="+mn-ea"/>
                          <a:cs typeface="+mn-cs"/>
                        </a:rPr>
                        <a:t>Health parameter of the patient. </a:t>
                      </a:r>
                      <a:r>
                        <a:rPr lang="en-US" dirty="0"/>
                        <a:t>This is a Boolean check to know if the patient is physically challenged.</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txBody>
                  <a:tcPr/>
                </a:tc>
                <a:extLst>
                  <a:ext uri="{0D108BD9-81ED-4DB2-BD59-A6C34878D82A}">
                    <a16:rowId xmlns:a16="http://schemas.microsoft.com/office/drawing/2014/main" val="1001310694"/>
                  </a:ext>
                </a:extLst>
              </a:tr>
            </a:tbl>
          </a:graphicData>
        </a:graphic>
      </p:graphicFrame>
      <p:sp>
        <p:nvSpPr>
          <p:cNvPr id="4" name="Slide Number Placeholder 3">
            <a:extLst>
              <a:ext uri="{FF2B5EF4-FFF2-40B4-BE49-F238E27FC236}">
                <a16:creationId xmlns:a16="http://schemas.microsoft.com/office/drawing/2014/main" id="{1370A3C9-0E22-4A55-939B-A7F1196ECCDB}"/>
              </a:ext>
            </a:extLst>
          </p:cNvPr>
          <p:cNvSpPr>
            <a:spLocks noGrp="1"/>
          </p:cNvSpPr>
          <p:nvPr>
            <p:ph type="sldNum" sz="quarter" idx="11"/>
          </p:nvPr>
        </p:nvSpPr>
        <p:spPr/>
        <p:txBody>
          <a:bodyPr/>
          <a:lstStyle/>
          <a:p>
            <a:fld id="{EECC7194-A4D0-457B-9D3E-53681723AFF7}" type="slidenum">
              <a:rPr lang="en-US" smtClean="0"/>
              <a:pPr/>
              <a:t>12</a:t>
            </a:fld>
            <a:endParaRPr lang="en-US" dirty="0"/>
          </a:p>
        </p:txBody>
      </p:sp>
      <p:sp>
        <p:nvSpPr>
          <p:cNvPr id="5" name="object 7" descr="Beige rectangle">
            <a:extLst>
              <a:ext uri="{FF2B5EF4-FFF2-40B4-BE49-F238E27FC236}">
                <a16:creationId xmlns:a16="http://schemas.microsoft.com/office/drawing/2014/main" id="{48B710B1-AFA7-4B5C-A992-44AD766275E4}"/>
              </a:ext>
            </a:extLst>
          </p:cNvPr>
          <p:cNvSpPr/>
          <p:nvPr/>
        </p:nvSpPr>
        <p:spPr bwMode="white">
          <a:xfrm flipV="1">
            <a:off x="664950" y="806877"/>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12486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9FBC09-5A84-45A9-B63B-5DEAA4BE7605}"/>
              </a:ext>
            </a:extLst>
          </p:cNvPr>
          <p:cNvSpPr>
            <a:spLocks noGrp="1"/>
          </p:cNvSpPr>
          <p:nvPr>
            <p:ph type="title"/>
          </p:nvPr>
        </p:nvSpPr>
        <p:spPr/>
        <p:txBody>
          <a:bodyPr/>
          <a:lstStyle/>
          <a:p>
            <a:r>
              <a:rPr lang="en-US" dirty="0"/>
              <a:t>Major Technologies used</a:t>
            </a:r>
          </a:p>
        </p:txBody>
      </p:sp>
      <p:sp>
        <p:nvSpPr>
          <p:cNvPr id="4" name="Content Placeholder 3">
            <a:extLst>
              <a:ext uri="{FF2B5EF4-FFF2-40B4-BE49-F238E27FC236}">
                <a16:creationId xmlns:a16="http://schemas.microsoft.com/office/drawing/2014/main" id="{199A93DB-B3B6-47AF-84B6-0AE60CEEF594}"/>
              </a:ext>
            </a:extLst>
          </p:cNvPr>
          <p:cNvSpPr>
            <a:spLocks noGrp="1"/>
          </p:cNvSpPr>
          <p:nvPr>
            <p:ph idx="1"/>
          </p:nvPr>
        </p:nvSpPr>
        <p:spPr>
          <a:xfrm>
            <a:off x="2095500" y="1992933"/>
            <a:ext cx="5038725" cy="1095375"/>
          </a:xfrm>
        </p:spPr>
        <p:txBody>
          <a:bodyPr/>
          <a:lstStyle/>
          <a:p>
            <a:r>
              <a:rPr lang="en-US" b="1" noProof="1">
                <a:solidFill>
                  <a:schemeClr val="accent2"/>
                </a:solidFill>
                <a:latin typeface="+mj-lt"/>
              </a:rPr>
              <a:t>Pega 8.4 Community Edition</a:t>
            </a:r>
            <a:br>
              <a:rPr lang="en-US" sz="1200" dirty="0"/>
            </a:br>
            <a:r>
              <a:rPr lang="en-US" sz="1200" dirty="0"/>
              <a:t>Reused most of the out of the box platform capabilities to build our micro journeys. Low code mobile development platform to build our patient centric app. Self learning adaptive AI models to predict appointment cancellation or no-show probability using Pega Customer Decision Hub.</a:t>
            </a:r>
            <a:endParaRPr lang="en-US" sz="1200" dirty="0">
              <a:hlinkClick r:id="rId2">
                <a:extLst>
                  <a:ext uri="{A12FA001-AC4F-418D-AE19-62706E023703}">
                    <ahyp:hlinkClr xmlns:ahyp="http://schemas.microsoft.com/office/drawing/2018/hyperlinkcolor" val="tx"/>
                  </a:ext>
                </a:extLst>
              </a:hlinkClick>
            </a:endParaRPr>
          </a:p>
          <a:p>
            <a:endParaRPr lang="en-US" sz="1200" dirty="0"/>
          </a:p>
          <a:p>
            <a:endParaRPr lang="en-US" sz="1200" dirty="0"/>
          </a:p>
        </p:txBody>
      </p:sp>
      <p:sp>
        <p:nvSpPr>
          <p:cNvPr id="5" name="Slide Number Placeholder 4">
            <a:extLst>
              <a:ext uri="{FF2B5EF4-FFF2-40B4-BE49-F238E27FC236}">
                <a16:creationId xmlns:a16="http://schemas.microsoft.com/office/drawing/2014/main" id="{D3927B38-2109-4A32-9B61-7046301BA0E5}"/>
              </a:ext>
            </a:extLst>
          </p:cNvPr>
          <p:cNvSpPr>
            <a:spLocks noGrp="1"/>
          </p:cNvSpPr>
          <p:nvPr>
            <p:ph type="sldNum" sz="quarter" idx="11"/>
          </p:nvPr>
        </p:nvSpPr>
        <p:spPr/>
        <p:txBody>
          <a:bodyPr/>
          <a:lstStyle/>
          <a:p>
            <a:fld id="{EECC7194-A4D0-457B-9D3E-53681723AFF7}" type="slidenum">
              <a:rPr lang="en-US" smtClean="0"/>
              <a:pPr/>
              <a:t>13</a:t>
            </a:fld>
            <a:endParaRPr lang="en-US" dirty="0"/>
          </a:p>
        </p:txBody>
      </p:sp>
      <p:sp>
        <p:nvSpPr>
          <p:cNvPr id="9" name="Content Placeholder 8">
            <a:extLst>
              <a:ext uri="{FF2B5EF4-FFF2-40B4-BE49-F238E27FC236}">
                <a16:creationId xmlns:a16="http://schemas.microsoft.com/office/drawing/2014/main" id="{741D6D94-B2BB-401E-AACC-F5CA79C890E0}"/>
              </a:ext>
            </a:extLst>
          </p:cNvPr>
          <p:cNvSpPr>
            <a:spLocks noGrp="1"/>
          </p:cNvSpPr>
          <p:nvPr>
            <p:ph idx="16"/>
          </p:nvPr>
        </p:nvSpPr>
        <p:spPr>
          <a:xfrm>
            <a:off x="2095500" y="3422739"/>
            <a:ext cx="5038725" cy="1095375"/>
          </a:xfrm>
        </p:spPr>
        <p:txBody>
          <a:bodyPr/>
          <a:lstStyle/>
          <a:p>
            <a:pPr fontAlgn="ctr"/>
            <a:r>
              <a:rPr lang="en-US" b="1" dirty="0">
                <a:solidFill>
                  <a:schemeClr val="accent2"/>
                </a:solidFill>
                <a:latin typeface="+mj-lt"/>
              </a:rPr>
              <a:t>DistanceMatrix.AI (Free Trial)</a:t>
            </a:r>
            <a:br>
              <a:rPr lang="en-US" sz="1200" dirty="0"/>
            </a:br>
            <a:r>
              <a:rPr lang="en-US" sz="1200" dirty="0"/>
              <a:t>To compute the distance and travel time between</a:t>
            </a:r>
            <a:br>
              <a:rPr lang="en-US" sz="1200" dirty="0"/>
            </a:br>
            <a:r>
              <a:rPr lang="en-US" sz="1200" dirty="0"/>
              <a:t>points on a map with reliable and accurate APIs. This is used as a predictor for our self leaning AI model which predicts appointment no-show. </a:t>
            </a:r>
          </a:p>
          <a:p>
            <a:endParaRPr lang="en-US" sz="1200" dirty="0"/>
          </a:p>
        </p:txBody>
      </p:sp>
      <p:sp>
        <p:nvSpPr>
          <p:cNvPr id="10" name="Content Placeholder 9">
            <a:extLst>
              <a:ext uri="{FF2B5EF4-FFF2-40B4-BE49-F238E27FC236}">
                <a16:creationId xmlns:a16="http://schemas.microsoft.com/office/drawing/2014/main" id="{446FF8FD-032B-4D36-A8A8-4808293CC3D6}"/>
              </a:ext>
            </a:extLst>
          </p:cNvPr>
          <p:cNvSpPr>
            <a:spLocks noGrp="1"/>
          </p:cNvSpPr>
          <p:nvPr>
            <p:ph idx="17"/>
          </p:nvPr>
        </p:nvSpPr>
        <p:spPr>
          <a:xfrm>
            <a:off x="2095500" y="4867850"/>
            <a:ext cx="5038725" cy="1095375"/>
          </a:xfrm>
        </p:spPr>
        <p:txBody>
          <a:bodyPr/>
          <a:lstStyle/>
          <a:p>
            <a:r>
              <a:rPr lang="en-US" b="1" noProof="1">
                <a:solidFill>
                  <a:schemeClr val="accent2"/>
                </a:solidFill>
                <a:latin typeface="+mj-lt"/>
              </a:rPr>
              <a:t>Font Awesome</a:t>
            </a:r>
            <a:br>
              <a:rPr lang="en-US" sz="1200" dirty="0"/>
            </a:br>
            <a:r>
              <a:rPr lang="en-US" sz="1200" dirty="0"/>
              <a:t>Icons are an essential part of many user interfaces, visually expressing objects, actions and ideas. We believe that great icons can also affect in user experience. In order to leverage hospital or patient specific icons we have leveraged free version of font awesome to meet our requirements.</a:t>
            </a:r>
          </a:p>
        </p:txBody>
      </p:sp>
      <p:sp>
        <p:nvSpPr>
          <p:cNvPr id="11" name="object 7" descr="Beige rectangle">
            <a:extLst>
              <a:ext uri="{FF2B5EF4-FFF2-40B4-BE49-F238E27FC236}">
                <a16:creationId xmlns:a16="http://schemas.microsoft.com/office/drawing/2014/main" id="{0EF37AB9-30F5-41E6-9478-F4DEF99FA9B7}"/>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2" name="Picture Placeholder 1">
            <a:extLst>
              <a:ext uri="{FF2B5EF4-FFF2-40B4-BE49-F238E27FC236}">
                <a16:creationId xmlns:a16="http://schemas.microsoft.com/office/drawing/2014/main" id="{865D540A-C030-46C3-9D16-A192B8697C48}"/>
              </a:ext>
            </a:extLst>
          </p:cNvPr>
          <p:cNvSpPr>
            <a:spLocks noGrp="1"/>
          </p:cNvSpPr>
          <p:nvPr>
            <p:ph type="pic" sz="quarter" idx="13"/>
          </p:nvPr>
        </p:nvSpPr>
        <p:spPr/>
      </p:sp>
      <p:pic>
        <p:nvPicPr>
          <p:cNvPr id="1028" name="Picture 4" descr="Pegasystems (@pega) | Twitter">
            <a:extLst>
              <a:ext uri="{FF2B5EF4-FFF2-40B4-BE49-F238E27FC236}">
                <a16:creationId xmlns:a16="http://schemas.microsoft.com/office/drawing/2014/main" id="{2C36FAF7-E6FD-40FA-8BD3-EBE427E41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1" y="1992933"/>
            <a:ext cx="1095588" cy="109558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6">
            <a:extLst>
              <a:ext uri="{FF2B5EF4-FFF2-40B4-BE49-F238E27FC236}">
                <a16:creationId xmlns:a16="http://schemas.microsoft.com/office/drawing/2014/main" id="{BD444DA8-ECE6-4A13-BC03-A5282F1BB343}"/>
              </a:ext>
            </a:extLst>
          </p:cNvPr>
          <p:cNvSpPr>
            <a:spLocks noGrp="1"/>
          </p:cNvSpPr>
          <p:nvPr>
            <p:ph type="pic" sz="quarter" idx="14"/>
          </p:nvPr>
        </p:nvSpPr>
        <p:spPr/>
      </p:sp>
      <p:pic>
        <p:nvPicPr>
          <p:cNvPr id="1030" name="Picture 6" descr="Distancematrix.ai | LinkedIn">
            <a:extLst>
              <a:ext uri="{FF2B5EF4-FFF2-40B4-BE49-F238E27FC236}">
                <a16:creationId xmlns:a16="http://schemas.microsoft.com/office/drawing/2014/main" id="{B99B8C68-17A7-44F2-8389-297212CCA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422738"/>
            <a:ext cx="1095375" cy="1095375"/>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11">
            <a:extLst>
              <a:ext uri="{FF2B5EF4-FFF2-40B4-BE49-F238E27FC236}">
                <a16:creationId xmlns:a16="http://schemas.microsoft.com/office/drawing/2014/main" id="{F6736DB5-20A0-4005-A76C-3EBE83D1485D}"/>
              </a:ext>
            </a:extLst>
          </p:cNvPr>
          <p:cNvSpPr>
            <a:spLocks noGrp="1"/>
          </p:cNvSpPr>
          <p:nvPr>
            <p:ph type="pic" sz="quarter" idx="15"/>
          </p:nvPr>
        </p:nvSpPr>
        <p:spPr/>
      </p:sp>
      <p:pic>
        <p:nvPicPr>
          <p:cNvPr id="1032" name="Picture 8" descr="Font Awesome Icons | Drupal.org">
            <a:extLst>
              <a:ext uri="{FF2B5EF4-FFF2-40B4-BE49-F238E27FC236}">
                <a16:creationId xmlns:a16="http://schemas.microsoft.com/office/drawing/2014/main" id="{F7ECA5CC-4977-4235-A9B9-90537F1A3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08" y="4852330"/>
            <a:ext cx="1105957" cy="111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9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C84B00A-2062-4E70-8AD4-A114464A66DC}"/>
              </a:ext>
              <a:ext uri="{C183D7F6-B498-43B3-948B-1728B52AA6E4}">
                <adec:decorative xmlns:adec="http://schemas.microsoft.com/office/drawing/2017/decorative" val="1"/>
              </a:ext>
            </a:extLst>
          </p:cNvPr>
          <p:cNvSpPr/>
          <p:nvPr/>
        </p:nvSpPr>
        <p:spPr>
          <a:xfrm>
            <a:off x="764584" y="2238573"/>
            <a:ext cx="10629202" cy="2291045"/>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AD429F02-7E8D-405F-86D3-2E794F83D8FE}"/>
              </a:ext>
            </a:extLst>
          </p:cNvPr>
          <p:cNvSpPr>
            <a:spLocks noGrp="1"/>
          </p:cNvSpPr>
          <p:nvPr>
            <p:ph type="sldNum" sz="quarter" idx="11"/>
          </p:nvPr>
        </p:nvSpPr>
        <p:spPr/>
        <p:txBody>
          <a:bodyPr/>
          <a:lstStyle/>
          <a:p>
            <a:fld id="{EECC7194-A4D0-457B-9D3E-53681723AFF7}" type="slidenum">
              <a:rPr lang="en-US" smtClean="0"/>
              <a:pPr/>
              <a:t>14</a:t>
            </a:fld>
            <a:endParaRPr lang="en-US" dirty="0"/>
          </a:p>
        </p:txBody>
      </p:sp>
      <p:sp>
        <p:nvSpPr>
          <p:cNvPr id="3" name="Text Placeholder 2">
            <a:extLst>
              <a:ext uri="{FF2B5EF4-FFF2-40B4-BE49-F238E27FC236}">
                <a16:creationId xmlns:a16="http://schemas.microsoft.com/office/drawing/2014/main" id="{1D7C3B75-767E-4A8C-803F-FA7025A67F7C}"/>
              </a:ext>
            </a:extLst>
          </p:cNvPr>
          <p:cNvSpPr>
            <a:spLocks noGrp="1"/>
          </p:cNvSpPr>
          <p:nvPr>
            <p:ph type="body" sz="quarter" idx="13"/>
          </p:nvPr>
        </p:nvSpPr>
        <p:spPr/>
        <p:txBody>
          <a:bodyPr/>
          <a:lstStyle/>
          <a:p>
            <a:r>
              <a:rPr lang="en-US" dirty="0"/>
              <a:t>Lead System Architect</a:t>
            </a:r>
          </a:p>
        </p:txBody>
      </p:sp>
      <p:sp>
        <p:nvSpPr>
          <p:cNvPr id="4" name="Text Placeholder 3">
            <a:extLst>
              <a:ext uri="{FF2B5EF4-FFF2-40B4-BE49-F238E27FC236}">
                <a16:creationId xmlns:a16="http://schemas.microsoft.com/office/drawing/2014/main" id="{019EEC6C-3C57-4B01-80D3-53DFDB5F7853}"/>
              </a:ext>
            </a:extLst>
          </p:cNvPr>
          <p:cNvSpPr>
            <a:spLocks noGrp="1"/>
          </p:cNvSpPr>
          <p:nvPr>
            <p:ph type="body" sz="quarter" idx="14"/>
          </p:nvPr>
        </p:nvSpPr>
        <p:spPr>
          <a:xfrm>
            <a:off x="1303794" y="3005055"/>
            <a:ext cx="2034138" cy="360445"/>
          </a:xfrm>
        </p:spPr>
        <p:txBody>
          <a:bodyPr/>
          <a:lstStyle/>
          <a:p>
            <a:r>
              <a:rPr lang="en-US" noProof="1"/>
              <a:t>Nizam</a:t>
            </a:r>
          </a:p>
        </p:txBody>
      </p:sp>
      <p:sp>
        <p:nvSpPr>
          <p:cNvPr id="5" name="Text Placeholder 4">
            <a:extLst>
              <a:ext uri="{FF2B5EF4-FFF2-40B4-BE49-F238E27FC236}">
                <a16:creationId xmlns:a16="http://schemas.microsoft.com/office/drawing/2014/main" id="{1F60D19E-57E1-4373-8049-5E1098419094}"/>
              </a:ext>
            </a:extLst>
          </p:cNvPr>
          <p:cNvSpPr>
            <a:spLocks noGrp="1"/>
          </p:cNvSpPr>
          <p:nvPr>
            <p:ph type="body" sz="quarter" idx="15"/>
          </p:nvPr>
        </p:nvSpPr>
        <p:spPr>
          <a:xfrm>
            <a:off x="5078931" y="3407563"/>
            <a:ext cx="2034138" cy="245885"/>
          </a:xfrm>
        </p:spPr>
        <p:txBody>
          <a:bodyPr/>
          <a:lstStyle/>
          <a:p>
            <a:r>
              <a:rPr lang="en-US" dirty="0"/>
              <a:t>Senior System Architect</a:t>
            </a:r>
          </a:p>
        </p:txBody>
      </p:sp>
      <p:sp>
        <p:nvSpPr>
          <p:cNvPr id="6" name="Text Placeholder 5">
            <a:extLst>
              <a:ext uri="{FF2B5EF4-FFF2-40B4-BE49-F238E27FC236}">
                <a16:creationId xmlns:a16="http://schemas.microsoft.com/office/drawing/2014/main" id="{C2FD735F-3532-48E3-982E-20E3B7CD4E77}"/>
              </a:ext>
            </a:extLst>
          </p:cNvPr>
          <p:cNvSpPr>
            <a:spLocks noGrp="1"/>
          </p:cNvSpPr>
          <p:nvPr>
            <p:ph type="body" sz="quarter" idx="16"/>
          </p:nvPr>
        </p:nvSpPr>
        <p:spPr>
          <a:xfrm>
            <a:off x="5078931" y="3005055"/>
            <a:ext cx="2034138" cy="360445"/>
          </a:xfrm>
        </p:spPr>
        <p:txBody>
          <a:bodyPr/>
          <a:lstStyle/>
          <a:p>
            <a:r>
              <a:rPr lang="en-US" noProof="1"/>
              <a:t>Srinivas</a:t>
            </a:r>
          </a:p>
        </p:txBody>
      </p:sp>
      <p:sp>
        <p:nvSpPr>
          <p:cNvPr id="7" name="Text Placeholder 6">
            <a:extLst>
              <a:ext uri="{FF2B5EF4-FFF2-40B4-BE49-F238E27FC236}">
                <a16:creationId xmlns:a16="http://schemas.microsoft.com/office/drawing/2014/main" id="{EF36C327-EB57-4A15-A015-B46391E9E732}"/>
              </a:ext>
            </a:extLst>
          </p:cNvPr>
          <p:cNvSpPr>
            <a:spLocks noGrp="1"/>
          </p:cNvSpPr>
          <p:nvPr>
            <p:ph type="body" sz="quarter" idx="17"/>
          </p:nvPr>
        </p:nvSpPr>
        <p:spPr/>
        <p:txBody>
          <a:bodyPr/>
          <a:lstStyle/>
          <a:p>
            <a:endParaRPr lang="en-US" dirty="0"/>
          </a:p>
          <a:p>
            <a:r>
              <a:rPr lang="en-US" dirty="0"/>
              <a:t>Senior System Architect</a:t>
            </a:r>
          </a:p>
          <a:p>
            <a:endParaRPr lang="en-US" dirty="0"/>
          </a:p>
        </p:txBody>
      </p:sp>
      <p:sp>
        <p:nvSpPr>
          <p:cNvPr id="8" name="Text Placeholder 7">
            <a:extLst>
              <a:ext uri="{FF2B5EF4-FFF2-40B4-BE49-F238E27FC236}">
                <a16:creationId xmlns:a16="http://schemas.microsoft.com/office/drawing/2014/main" id="{C4044465-8F5D-4E03-90E0-7A3034CF8A69}"/>
              </a:ext>
            </a:extLst>
          </p:cNvPr>
          <p:cNvSpPr>
            <a:spLocks noGrp="1"/>
          </p:cNvSpPr>
          <p:nvPr>
            <p:ph type="body" sz="quarter" idx="18"/>
          </p:nvPr>
        </p:nvSpPr>
        <p:spPr>
          <a:xfrm>
            <a:off x="8828931" y="3005055"/>
            <a:ext cx="2034138" cy="360445"/>
          </a:xfrm>
        </p:spPr>
        <p:txBody>
          <a:bodyPr/>
          <a:lstStyle/>
          <a:p>
            <a:r>
              <a:rPr lang="en-US" noProof="1"/>
              <a:t>Vikram</a:t>
            </a:r>
          </a:p>
        </p:txBody>
      </p:sp>
      <p:sp>
        <p:nvSpPr>
          <p:cNvPr id="12" name="Text Placeholder 11">
            <a:extLst>
              <a:ext uri="{FF2B5EF4-FFF2-40B4-BE49-F238E27FC236}">
                <a16:creationId xmlns:a16="http://schemas.microsoft.com/office/drawing/2014/main" id="{AF5648F8-8F3A-42B3-BEE2-8FFE23B20945}"/>
              </a:ext>
            </a:extLst>
          </p:cNvPr>
          <p:cNvSpPr>
            <a:spLocks noGrp="1"/>
          </p:cNvSpPr>
          <p:nvPr>
            <p:ph type="body" sz="quarter" idx="26"/>
          </p:nvPr>
        </p:nvSpPr>
        <p:spPr>
          <a:xfrm>
            <a:off x="1529239" y="5902666"/>
            <a:ext cx="2034138" cy="245885"/>
          </a:xfrm>
        </p:spPr>
        <p:txBody>
          <a:bodyPr/>
          <a:lstStyle/>
          <a:p>
            <a:r>
              <a:rPr lang="en-US" dirty="0"/>
              <a:t>System Architect</a:t>
            </a:r>
          </a:p>
        </p:txBody>
      </p:sp>
      <p:sp>
        <p:nvSpPr>
          <p:cNvPr id="13" name="Text Placeholder 12">
            <a:extLst>
              <a:ext uri="{FF2B5EF4-FFF2-40B4-BE49-F238E27FC236}">
                <a16:creationId xmlns:a16="http://schemas.microsoft.com/office/drawing/2014/main" id="{756F0BBC-32F1-4620-B380-877B895D8342}"/>
              </a:ext>
            </a:extLst>
          </p:cNvPr>
          <p:cNvSpPr>
            <a:spLocks noGrp="1"/>
          </p:cNvSpPr>
          <p:nvPr>
            <p:ph type="body" sz="quarter" idx="27"/>
          </p:nvPr>
        </p:nvSpPr>
        <p:spPr>
          <a:xfrm>
            <a:off x="1529624" y="5523066"/>
            <a:ext cx="2034138" cy="360445"/>
          </a:xfrm>
        </p:spPr>
        <p:txBody>
          <a:bodyPr/>
          <a:lstStyle/>
          <a:p>
            <a:r>
              <a:rPr lang="en-US" noProof="1"/>
              <a:t>Madhuri</a:t>
            </a:r>
          </a:p>
        </p:txBody>
      </p:sp>
      <p:sp>
        <p:nvSpPr>
          <p:cNvPr id="14" name="Text Placeholder 13">
            <a:extLst>
              <a:ext uri="{FF2B5EF4-FFF2-40B4-BE49-F238E27FC236}">
                <a16:creationId xmlns:a16="http://schemas.microsoft.com/office/drawing/2014/main" id="{5B295A8B-B83E-4EE4-8FA9-BA532E65E574}"/>
              </a:ext>
            </a:extLst>
          </p:cNvPr>
          <p:cNvSpPr>
            <a:spLocks noGrp="1"/>
          </p:cNvSpPr>
          <p:nvPr>
            <p:ph type="body" sz="quarter" idx="28"/>
          </p:nvPr>
        </p:nvSpPr>
        <p:spPr>
          <a:xfrm>
            <a:off x="8715775" y="5883511"/>
            <a:ext cx="2034138" cy="245885"/>
          </a:xfrm>
        </p:spPr>
        <p:txBody>
          <a:bodyPr/>
          <a:lstStyle/>
          <a:p>
            <a:r>
              <a:rPr lang="en-US" dirty="0"/>
              <a:t>System Architect</a:t>
            </a:r>
          </a:p>
        </p:txBody>
      </p:sp>
      <p:sp>
        <p:nvSpPr>
          <p:cNvPr id="15" name="Text Placeholder 14">
            <a:extLst>
              <a:ext uri="{FF2B5EF4-FFF2-40B4-BE49-F238E27FC236}">
                <a16:creationId xmlns:a16="http://schemas.microsoft.com/office/drawing/2014/main" id="{6A12FCC6-43B7-4221-A65B-003F82F88161}"/>
              </a:ext>
            </a:extLst>
          </p:cNvPr>
          <p:cNvSpPr>
            <a:spLocks noGrp="1"/>
          </p:cNvSpPr>
          <p:nvPr>
            <p:ph type="body" sz="quarter" idx="29"/>
          </p:nvPr>
        </p:nvSpPr>
        <p:spPr>
          <a:xfrm>
            <a:off x="8763445" y="5490868"/>
            <a:ext cx="2034138" cy="360445"/>
          </a:xfrm>
        </p:spPr>
        <p:txBody>
          <a:bodyPr/>
          <a:lstStyle/>
          <a:p>
            <a:r>
              <a:rPr lang="en-US" noProof="1"/>
              <a:t>Mounika</a:t>
            </a:r>
          </a:p>
        </p:txBody>
      </p:sp>
      <p:sp>
        <p:nvSpPr>
          <p:cNvPr id="21" name="Title 20">
            <a:extLst>
              <a:ext uri="{FF2B5EF4-FFF2-40B4-BE49-F238E27FC236}">
                <a16:creationId xmlns:a16="http://schemas.microsoft.com/office/drawing/2014/main" id="{BC5F3A4A-2857-4A67-818B-E62AB2121E48}"/>
              </a:ext>
            </a:extLst>
          </p:cNvPr>
          <p:cNvSpPr>
            <a:spLocks noGrp="1"/>
          </p:cNvSpPr>
          <p:nvPr>
            <p:ph type="title"/>
          </p:nvPr>
        </p:nvSpPr>
        <p:spPr/>
        <p:txBody>
          <a:bodyPr/>
          <a:lstStyle/>
          <a:p>
            <a:r>
              <a:rPr lang="en-US" dirty="0"/>
              <a:t>THE  TEAM – Thank  you </a:t>
            </a:r>
          </a:p>
        </p:txBody>
      </p:sp>
      <p:sp>
        <p:nvSpPr>
          <p:cNvPr id="22" name="object 7" descr="Beige rectangle">
            <a:extLst>
              <a:ext uri="{FF2B5EF4-FFF2-40B4-BE49-F238E27FC236}">
                <a16:creationId xmlns:a16="http://schemas.microsoft.com/office/drawing/2014/main" id="{FEEE4553-844E-49F9-8166-2F2E938E3677}"/>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53" name="Rectangle 52">
            <a:extLst>
              <a:ext uri="{FF2B5EF4-FFF2-40B4-BE49-F238E27FC236}">
                <a16:creationId xmlns:a16="http://schemas.microsoft.com/office/drawing/2014/main" id="{AA951CEE-7CE6-4A91-B2A1-B443273C6F3E}"/>
              </a:ext>
              <a:ext uri="{C183D7F6-B498-43B3-948B-1728B52AA6E4}">
                <adec:decorative xmlns:adec="http://schemas.microsoft.com/office/drawing/2017/decorative" val="1"/>
              </a:ext>
            </a:extLst>
          </p:cNvPr>
          <p:cNvSpPr/>
          <p:nvPr/>
        </p:nvSpPr>
        <p:spPr>
          <a:xfrm>
            <a:off x="1594339" y="1841895"/>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085FEF7-45BC-4B49-8329-097F23476A6A}"/>
              </a:ext>
              <a:ext uri="{C183D7F6-B498-43B3-948B-1728B52AA6E4}">
                <adec:decorative xmlns:adec="http://schemas.microsoft.com/office/drawing/2017/decorative" val="1"/>
              </a:ext>
            </a:extLst>
          </p:cNvPr>
          <p:cNvSpPr/>
          <p:nvPr/>
        </p:nvSpPr>
        <p:spPr>
          <a:xfrm>
            <a:off x="9119476" y="1841895"/>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CCC7563-285F-46AC-90A3-8D8D6F494498}"/>
              </a:ext>
              <a:ext uri="{C183D7F6-B498-43B3-948B-1728B52AA6E4}">
                <adec:decorative xmlns:adec="http://schemas.microsoft.com/office/drawing/2017/decorative" val="1"/>
              </a:ext>
            </a:extLst>
          </p:cNvPr>
          <p:cNvSpPr/>
          <p:nvPr/>
        </p:nvSpPr>
        <p:spPr>
          <a:xfrm>
            <a:off x="1629489" y="4268265"/>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3D892D7-D87B-407B-85EF-921DF3E196A0}"/>
              </a:ext>
              <a:ext uri="{C183D7F6-B498-43B3-948B-1728B52AA6E4}">
                <adec:decorative xmlns:adec="http://schemas.microsoft.com/office/drawing/2017/decorative" val="1"/>
              </a:ext>
            </a:extLst>
          </p:cNvPr>
          <p:cNvSpPr/>
          <p:nvPr/>
        </p:nvSpPr>
        <p:spPr>
          <a:xfrm>
            <a:off x="9119476" y="4268264"/>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1A47850-696A-4153-953F-D3D2FB5C31A9}"/>
              </a:ext>
              <a:ext uri="{C183D7F6-B498-43B3-948B-1728B52AA6E4}">
                <adec:decorative xmlns:adec="http://schemas.microsoft.com/office/drawing/2017/decorative" val="1"/>
              </a:ext>
            </a:extLst>
          </p:cNvPr>
          <p:cNvSpPr/>
          <p:nvPr/>
        </p:nvSpPr>
        <p:spPr>
          <a:xfrm>
            <a:off x="5369476" y="1841895"/>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4E2B84BF-D2A7-467B-A70F-1524D39CA53F}"/>
              </a:ext>
            </a:extLst>
          </p:cNvPr>
          <p:cNvSpPr>
            <a:spLocks noGrp="1"/>
          </p:cNvSpPr>
          <p:nvPr>
            <p:ph type="pic" sz="quarter" idx="23"/>
          </p:nvPr>
        </p:nvSpPr>
        <p:spPr/>
      </p:sp>
      <p:pic>
        <p:nvPicPr>
          <p:cNvPr id="11" name="Picture 10">
            <a:extLst>
              <a:ext uri="{FF2B5EF4-FFF2-40B4-BE49-F238E27FC236}">
                <a16:creationId xmlns:a16="http://schemas.microsoft.com/office/drawing/2014/main" id="{34E5E060-ACAD-4ADC-A269-02A2A98031A8}"/>
              </a:ext>
            </a:extLst>
          </p:cNvPr>
          <p:cNvPicPr>
            <a:picLocks noChangeAspect="1"/>
          </p:cNvPicPr>
          <p:nvPr/>
        </p:nvPicPr>
        <p:blipFill>
          <a:blip r:embed="rId2">
            <a:grayscl/>
          </a:blip>
          <a:stretch>
            <a:fillRect/>
          </a:stretch>
        </p:blipFill>
        <p:spPr>
          <a:xfrm>
            <a:off x="1840972" y="1645807"/>
            <a:ext cx="958180" cy="1210497"/>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24CAE579-7A62-4A1D-BA82-08F433C22E1C}"/>
              </a:ext>
              <a:ext uri="{C183D7F6-B498-43B3-948B-1728B52AA6E4}">
                <adec:decorative xmlns:adec="http://schemas.microsoft.com/office/drawing/2017/decorative" val="1"/>
              </a:ext>
            </a:extLst>
          </p:cNvPr>
          <p:cNvSpPr/>
          <p:nvPr/>
        </p:nvSpPr>
        <p:spPr>
          <a:xfrm>
            <a:off x="5419866" y="4289710"/>
            <a:ext cx="1453048"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12">
            <a:extLst>
              <a:ext uri="{FF2B5EF4-FFF2-40B4-BE49-F238E27FC236}">
                <a16:creationId xmlns:a16="http://schemas.microsoft.com/office/drawing/2014/main" id="{8E7FA640-40E6-4491-83EF-7D55EE1E7184}"/>
              </a:ext>
            </a:extLst>
          </p:cNvPr>
          <p:cNvSpPr txBox="1">
            <a:spLocks/>
          </p:cNvSpPr>
          <p:nvPr/>
        </p:nvSpPr>
        <p:spPr>
          <a:xfrm>
            <a:off x="5146534" y="5514452"/>
            <a:ext cx="2034138" cy="360445"/>
          </a:xfrm>
          <a:prstGeom prst="rect">
            <a:avLst/>
          </a:prstGeom>
          <a:solidFill>
            <a:schemeClr val="tx2"/>
          </a:solidFill>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1800" b="0" kern="1200" cap="none"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Aparna</a:t>
            </a:r>
          </a:p>
        </p:txBody>
      </p:sp>
      <p:sp>
        <p:nvSpPr>
          <p:cNvPr id="35" name="Text Placeholder 11">
            <a:extLst>
              <a:ext uri="{FF2B5EF4-FFF2-40B4-BE49-F238E27FC236}">
                <a16:creationId xmlns:a16="http://schemas.microsoft.com/office/drawing/2014/main" id="{D64BD5FB-CAA7-464B-8D33-D5BFF3DDE2BB}"/>
              </a:ext>
            </a:extLst>
          </p:cNvPr>
          <p:cNvSpPr txBox="1">
            <a:spLocks/>
          </p:cNvSpPr>
          <p:nvPr/>
        </p:nvSpPr>
        <p:spPr>
          <a:xfrm>
            <a:off x="5146534" y="5898317"/>
            <a:ext cx="2034138" cy="245885"/>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1200" kern="1200">
                <a:solidFill>
                  <a:schemeClr val="bg1"/>
                </a:solidFill>
                <a:latin typeface="+mn-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System Architect</a:t>
            </a:r>
          </a:p>
        </p:txBody>
      </p:sp>
      <p:pic>
        <p:nvPicPr>
          <p:cNvPr id="17" name="Picture 16">
            <a:extLst>
              <a:ext uri="{FF2B5EF4-FFF2-40B4-BE49-F238E27FC236}">
                <a16:creationId xmlns:a16="http://schemas.microsoft.com/office/drawing/2014/main" id="{8610EC84-77D3-46D1-B04C-390FAEF3B9BC}"/>
              </a:ext>
            </a:extLst>
          </p:cNvPr>
          <p:cNvPicPr>
            <a:picLocks noChangeAspect="1"/>
          </p:cNvPicPr>
          <p:nvPr/>
        </p:nvPicPr>
        <p:blipFill rotWithShape="1">
          <a:blip r:embed="rId3">
            <a:grayscl/>
          </a:blip>
          <a:srcRect l="8610" r="5407" b="4862"/>
          <a:stretch/>
        </p:blipFill>
        <p:spPr>
          <a:xfrm>
            <a:off x="5693501" y="4118688"/>
            <a:ext cx="916368" cy="1227503"/>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D6973602-D51E-4B1E-A760-D17CBB8FE68B}"/>
              </a:ext>
            </a:extLst>
          </p:cNvPr>
          <p:cNvPicPr>
            <a:picLocks noChangeAspect="1"/>
          </p:cNvPicPr>
          <p:nvPr/>
        </p:nvPicPr>
        <p:blipFill>
          <a:blip r:embed="rId4">
            <a:grayscl/>
          </a:blip>
          <a:stretch>
            <a:fillRect/>
          </a:stretch>
        </p:blipFill>
        <p:spPr>
          <a:xfrm>
            <a:off x="1840973" y="4046251"/>
            <a:ext cx="958180" cy="120629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A5A4C9C-CA95-4623-AC92-352CCE5D7E75}"/>
              </a:ext>
            </a:extLst>
          </p:cNvPr>
          <p:cNvPicPr>
            <a:picLocks noChangeAspect="1"/>
          </p:cNvPicPr>
          <p:nvPr/>
        </p:nvPicPr>
        <p:blipFill>
          <a:blip r:embed="rId5">
            <a:grayscl/>
          </a:blip>
          <a:stretch>
            <a:fillRect/>
          </a:stretch>
        </p:blipFill>
        <p:spPr>
          <a:xfrm>
            <a:off x="9374342" y="4129339"/>
            <a:ext cx="919039" cy="1195639"/>
          </a:xfrm>
          <a:prstGeom prst="rect">
            <a:avLst/>
          </a:prstGeom>
          <a:ln>
            <a:noFill/>
          </a:ln>
          <a:effectLst>
            <a:outerShdw blurRad="190500" algn="tl" rotWithShape="0">
              <a:srgbClr val="000000">
                <a:alpha val="70000"/>
              </a:srgbClr>
            </a:outerShdw>
          </a:effectLst>
        </p:spPr>
      </p:pic>
      <p:sp>
        <p:nvSpPr>
          <p:cNvPr id="23" name="Picture Placeholder 22">
            <a:extLst>
              <a:ext uri="{FF2B5EF4-FFF2-40B4-BE49-F238E27FC236}">
                <a16:creationId xmlns:a16="http://schemas.microsoft.com/office/drawing/2014/main" id="{5E762B2D-EF25-436E-8D87-F47C6A8F1756}"/>
              </a:ext>
            </a:extLst>
          </p:cNvPr>
          <p:cNvSpPr>
            <a:spLocks noGrp="1"/>
          </p:cNvSpPr>
          <p:nvPr>
            <p:ph type="pic" sz="quarter" idx="25"/>
          </p:nvPr>
        </p:nvSpPr>
        <p:spPr/>
      </p:sp>
      <p:pic>
        <p:nvPicPr>
          <p:cNvPr id="24" name="Picture 23">
            <a:extLst>
              <a:ext uri="{FF2B5EF4-FFF2-40B4-BE49-F238E27FC236}">
                <a16:creationId xmlns:a16="http://schemas.microsoft.com/office/drawing/2014/main" id="{F506BE31-2CCA-4F4E-8A55-7F15B15900E6}"/>
              </a:ext>
            </a:extLst>
          </p:cNvPr>
          <p:cNvPicPr>
            <a:picLocks noChangeAspect="1"/>
          </p:cNvPicPr>
          <p:nvPr/>
        </p:nvPicPr>
        <p:blipFill rotWithShape="1">
          <a:blip r:embed="rId6">
            <a:grayscl/>
          </a:blip>
          <a:srcRect b="8032"/>
          <a:stretch/>
        </p:blipFill>
        <p:spPr>
          <a:xfrm>
            <a:off x="9392624" y="1658608"/>
            <a:ext cx="913009" cy="1206290"/>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63120BC3-5F4A-4207-8821-5EEDA37EC5E2}"/>
              </a:ext>
            </a:extLst>
          </p:cNvPr>
          <p:cNvPicPr>
            <a:picLocks noChangeAspect="1"/>
          </p:cNvPicPr>
          <p:nvPr/>
        </p:nvPicPr>
        <p:blipFill>
          <a:blip r:embed="rId7">
            <a:grayscl/>
          </a:blip>
          <a:stretch>
            <a:fillRect/>
          </a:stretch>
        </p:blipFill>
        <p:spPr>
          <a:xfrm>
            <a:off x="5636443" y="1651162"/>
            <a:ext cx="973426" cy="1177862"/>
          </a:xfrm>
          <a:prstGeom prst="rect">
            <a:avLst/>
          </a:prstGeom>
          <a:ln>
            <a:noFill/>
          </a:ln>
          <a:effectLst>
            <a:outerShdw blurRad="190500" algn="tl" rotWithShape="0">
              <a:srgbClr val="000000">
                <a:alpha val="70000"/>
              </a:srgbClr>
            </a:outerShdw>
          </a:effectLst>
        </p:spPr>
      </p:pic>
      <p:pic>
        <p:nvPicPr>
          <p:cNvPr id="32" name="Picture 12">
            <a:extLst>
              <a:ext uri="{FF2B5EF4-FFF2-40B4-BE49-F238E27FC236}">
                <a16:creationId xmlns:a16="http://schemas.microsoft.com/office/drawing/2014/main" id="{C3577642-FBCD-47A8-BE20-7628B44CF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638" y="6145212"/>
            <a:ext cx="1571625"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0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3C918F-E17B-472E-B8F8-B165E626ED57}"/>
              </a:ext>
            </a:extLst>
          </p:cNvPr>
          <p:cNvSpPr>
            <a:spLocks noGrp="1"/>
          </p:cNvSpPr>
          <p:nvPr>
            <p:ph type="title"/>
          </p:nvPr>
        </p:nvSpPr>
        <p:spPr>
          <a:xfrm>
            <a:off x="684000" y="808186"/>
            <a:ext cx="11107860" cy="370166"/>
          </a:xfrm>
        </p:spPr>
        <p:txBody>
          <a:bodyPr/>
          <a:lstStyle/>
          <a:p>
            <a:r>
              <a:rPr lang="en-US" dirty="0"/>
              <a:t>Problem statement</a:t>
            </a:r>
          </a:p>
        </p:txBody>
      </p:sp>
      <p:sp>
        <p:nvSpPr>
          <p:cNvPr id="4" name="Slide Number Placeholder 3">
            <a:extLst>
              <a:ext uri="{FF2B5EF4-FFF2-40B4-BE49-F238E27FC236}">
                <a16:creationId xmlns:a16="http://schemas.microsoft.com/office/drawing/2014/main" id="{42F185DD-EAC5-4EC0-AD68-D890B4AC9C29}"/>
              </a:ext>
            </a:extLst>
          </p:cNvPr>
          <p:cNvSpPr>
            <a:spLocks noGrp="1"/>
          </p:cNvSpPr>
          <p:nvPr>
            <p:ph type="sldNum" sz="quarter" idx="11"/>
          </p:nvPr>
        </p:nvSpPr>
        <p:spPr/>
        <p:txBody>
          <a:bodyPr/>
          <a:lstStyle/>
          <a:p>
            <a:fld id="{EECC7194-A4D0-457B-9D3E-53681723AFF7}" type="slidenum">
              <a:rPr lang="en-US" smtClean="0"/>
              <a:pPr/>
              <a:t>2</a:t>
            </a:fld>
            <a:endParaRPr lang="en-US" dirty="0"/>
          </a:p>
        </p:txBody>
      </p:sp>
      <p:sp>
        <p:nvSpPr>
          <p:cNvPr id="3" name="TextBox 2">
            <a:extLst>
              <a:ext uri="{FF2B5EF4-FFF2-40B4-BE49-F238E27FC236}">
                <a16:creationId xmlns:a16="http://schemas.microsoft.com/office/drawing/2014/main" id="{A8FD652E-9625-4BF7-AB8F-ECE353AEE498}"/>
              </a:ext>
            </a:extLst>
          </p:cNvPr>
          <p:cNvSpPr txBox="1"/>
          <p:nvPr/>
        </p:nvSpPr>
        <p:spPr>
          <a:xfrm>
            <a:off x="704872" y="2787161"/>
            <a:ext cx="10816338" cy="3139321"/>
          </a:xfrm>
          <a:prstGeom prst="rect">
            <a:avLst/>
          </a:prstGeom>
          <a:noFill/>
        </p:spPr>
        <p:txBody>
          <a:bodyPr wrap="square" rtlCol="0">
            <a:spAutoFit/>
          </a:bodyPr>
          <a:lstStyle/>
          <a:p>
            <a:pPr marL="285750" indent="-285750">
              <a:buFont typeface="Wingdings" panose="05000000000000000000" pitchFamily="2" charset="2"/>
              <a:buChar char="ü"/>
            </a:pPr>
            <a:r>
              <a:rPr lang="en-US" dirty="0"/>
              <a:t>In todays world, patients are far too occupied to have time to wait around for the services that they don’t need. There are significant number of patients who would no-show for their scheduled visits or do not respond to the automated telephone call to cancel their appointments. Based on a recent study, one out of every five patients who schedule an appointment don’t show up. Every time a person skips their appointment, the healthcare industry endures a financial loss and patients miss out on receiving the treatment they need. </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In just a matter of four months as the COVID-19 pandemic spread across the world, it has stretched healthcare infrastructure of even the most developed countries. The rapidly increasing demand on health facilities and health care workers threatens to leave some health systems overstretched and unable to operate effectively.</a:t>
            </a:r>
          </a:p>
        </p:txBody>
      </p:sp>
      <p:sp>
        <p:nvSpPr>
          <p:cNvPr id="5" name="object 7" descr="Beige rectangle">
            <a:extLst>
              <a:ext uri="{FF2B5EF4-FFF2-40B4-BE49-F238E27FC236}">
                <a16:creationId xmlns:a16="http://schemas.microsoft.com/office/drawing/2014/main" id="{191E411F-A501-432A-8A3F-FBB86924DA05}"/>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7" name="Text Placeholder 21">
            <a:extLst>
              <a:ext uri="{FF2B5EF4-FFF2-40B4-BE49-F238E27FC236}">
                <a16:creationId xmlns:a16="http://schemas.microsoft.com/office/drawing/2014/main" id="{E74A8BFC-E021-4315-9DF9-F353CB9BBE24}"/>
              </a:ext>
            </a:extLst>
          </p:cNvPr>
          <p:cNvSpPr>
            <a:spLocks noGrp="1"/>
          </p:cNvSpPr>
          <p:nvPr>
            <p:ph type="body" sz="quarter" idx="12"/>
          </p:nvPr>
        </p:nvSpPr>
        <p:spPr>
          <a:xfrm>
            <a:off x="684213" y="1405643"/>
            <a:ext cx="7559675" cy="360000"/>
          </a:xfrm>
        </p:spPr>
        <p:txBody>
          <a:bodyPr/>
          <a:lstStyle/>
          <a:p>
            <a:r>
              <a:rPr lang="en-US" sz="2000" dirty="0"/>
              <a:t>Importance of patient engagement platform</a:t>
            </a:r>
          </a:p>
          <a:p>
            <a:endParaRPr lang="en-US" dirty="0"/>
          </a:p>
        </p:txBody>
      </p:sp>
    </p:spTree>
    <p:extLst>
      <p:ext uri="{BB962C8B-B14F-4D97-AF65-F5344CB8AC3E}">
        <p14:creationId xmlns:p14="http://schemas.microsoft.com/office/powerpoint/2010/main" val="17110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Doctor pointing at CAT scans">
            <a:extLst>
              <a:ext uri="{FF2B5EF4-FFF2-40B4-BE49-F238E27FC236}">
                <a16:creationId xmlns:a16="http://schemas.microsoft.com/office/drawing/2014/main" id="{51DAB4F3-6A41-481C-8A3E-932EDFC9FED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51" name="Rectangle 50">
            <a:extLst>
              <a:ext uri="{FF2B5EF4-FFF2-40B4-BE49-F238E27FC236}">
                <a16:creationId xmlns:a16="http://schemas.microsoft.com/office/drawing/2014/main" id="{3CBC84C2-2B48-4B15-A420-8B5F2BDE2398}"/>
              </a:ext>
              <a:ext uri="{C183D7F6-B498-43B3-948B-1728B52AA6E4}">
                <adec:decorative xmlns:adec="http://schemas.microsoft.com/office/drawing/2017/decorative" val="1"/>
              </a:ext>
            </a:extLst>
          </p:cNvPr>
          <p:cNvSpPr/>
          <p:nvPr/>
        </p:nvSpPr>
        <p:spPr>
          <a:xfrm>
            <a:off x="165982" y="16496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34E91A8-F608-453C-810A-BE991818063F}"/>
              </a:ext>
            </a:extLst>
          </p:cNvPr>
          <p:cNvSpPr>
            <a:spLocks noGrp="1"/>
          </p:cNvSpPr>
          <p:nvPr>
            <p:ph type="title"/>
          </p:nvPr>
        </p:nvSpPr>
        <p:spPr>
          <a:xfrm>
            <a:off x="683999" y="808185"/>
            <a:ext cx="7791785" cy="360000"/>
          </a:xfrm>
        </p:spPr>
        <p:txBody>
          <a:bodyPr/>
          <a:lstStyle/>
          <a:p>
            <a:r>
              <a:rPr lang="en-US" dirty="0"/>
              <a:t>Real-world impacts  of </a:t>
            </a:r>
            <a:br>
              <a:rPr lang="en-US" dirty="0"/>
            </a:br>
            <a:r>
              <a:rPr lang="en-US" dirty="0"/>
              <a:t>NO Show appointments</a:t>
            </a:r>
          </a:p>
        </p:txBody>
      </p:sp>
      <p:sp>
        <p:nvSpPr>
          <p:cNvPr id="20" name="Footer Placeholder 19">
            <a:extLst>
              <a:ext uri="{FF2B5EF4-FFF2-40B4-BE49-F238E27FC236}">
                <a16:creationId xmlns:a16="http://schemas.microsoft.com/office/drawing/2014/main" id="{B898379A-942F-47A5-80B4-B1C6F09FCB41}"/>
              </a:ext>
            </a:extLst>
          </p:cNvPr>
          <p:cNvSpPr>
            <a:spLocks noGrp="1"/>
          </p:cNvSpPr>
          <p:nvPr>
            <p:ph type="ftr" sz="quarter" idx="10"/>
          </p:nvPr>
        </p:nvSpPr>
        <p:spPr/>
        <p:txBody>
          <a:bodyPr/>
          <a:lstStyle/>
          <a:p>
            <a:r>
              <a:rPr lang="en-US" dirty="0"/>
              <a:t>* According to a Survey </a:t>
            </a:r>
          </a:p>
        </p:txBody>
      </p:sp>
      <p:sp>
        <p:nvSpPr>
          <p:cNvPr id="4" name="Slide Number Placeholder 3">
            <a:extLst>
              <a:ext uri="{FF2B5EF4-FFF2-40B4-BE49-F238E27FC236}">
                <a16:creationId xmlns:a16="http://schemas.microsoft.com/office/drawing/2014/main" id="{D2DDB908-45C5-4999-982F-0A82DA013F58}"/>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5" name="Text Placeholder 4">
            <a:extLst>
              <a:ext uri="{FF2B5EF4-FFF2-40B4-BE49-F238E27FC236}">
                <a16:creationId xmlns:a16="http://schemas.microsoft.com/office/drawing/2014/main" id="{E2B821A5-5262-4D44-AFEB-D049F229C856}"/>
              </a:ext>
            </a:extLst>
          </p:cNvPr>
          <p:cNvSpPr>
            <a:spLocks noGrp="1"/>
          </p:cNvSpPr>
          <p:nvPr>
            <p:ph type="body" sz="quarter" idx="13"/>
          </p:nvPr>
        </p:nvSpPr>
        <p:spPr>
          <a:xfrm>
            <a:off x="684213" y="3097188"/>
            <a:ext cx="1652587" cy="435600"/>
          </a:xfrm>
        </p:spPr>
        <p:txBody>
          <a:bodyPr/>
          <a:lstStyle/>
          <a:p>
            <a:r>
              <a:rPr lang="en-US" dirty="0"/>
              <a:t>62/Day*</a:t>
            </a:r>
          </a:p>
        </p:txBody>
      </p:sp>
      <p:sp>
        <p:nvSpPr>
          <p:cNvPr id="6" name="Text Placeholder 5">
            <a:extLst>
              <a:ext uri="{FF2B5EF4-FFF2-40B4-BE49-F238E27FC236}">
                <a16:creationId xmlns:a16="http://schemas.microsoft.com/office/drawing/2014/main" id="{A327E535-262E-40B8-A9E1-0C08FFD80900}"/>
              </a:ext>
            </a:extLst>
          </p:cNvPr>
          <p:cNvSpPr>
            <a:spLocks noGrp="1"/>
          </p:cNvSpPr>
          <p:nvPr>
            <p:ph type="body" sz="quarter" idx="14"/>
          </p:nvPr>
        </p:nvSpPr>
        <p:spPr>
          <a:xfrm>
            <a:off x="510455" y="3695377"/>
            <a:ext cx="1999889" cy="846137"/>
          </a:xfrm>
        </p:spPr>
        <p:txBody>
          <a:bodyPr/>
          <a:lstStyle/>
          <a:p>
            <a:r>
              <a:rPr lang="en-US" dirty="0"/>
              <a:t> Average missed appointments in a community hospital</a:t>
            </a:r>
          </a:p>
        </p:txBody>
      </p:sp>
      <p:sp>
        <p:nvSpPr>
          <p:cNvPr id="7" name="Text Placeholder 6">
            <a:extLst>
              <a:ext uri="{FF2B5EF4-FFF2-40B4-BE49-F238E27FC236}">
                <a16:creationId xmlns:a16="http://schemas.microsoft.com/office/drawing/2014/main" id="{030E095F-965E-476E-B681-EE615BECB08B}"/>
              </a:ext>
            </a:extLst>
          </p:cNvPr>
          <p:cNvSpPr>
            <a:spLocks noGrp="1"/>
          </p:cNvSpPr>
          <p:nvPr>
            <p:ph type="body" sz="quarter" idx="15"/>
          </p:nvPr>
        </p:nvSpPr>
        <p:spPr>
          <a:xfrm>
            <a:off x="2971013" y="3097188"/>
            <a:ext cx="1652587" cy="435600"/>
          </a:xfrm>
        </p:spPr>
        <p:txBody>
          <a:bodyPr/>
          <a:lstStyle/>
          <a:p>
            <a:r>
              <a:rPr lang="en-US" dirty="0"/>
              <a:t>$3m*</a:t>
            </a:r>
          </a:p>
        </p:txBody>
      </p:sp>
      <p:sp>
        <p:nvSpPr>
          <p:cNvPr id="8" name="Text Placeholder 7">
            <a:extLst>
              <a:ext uri="{FF2B5EF4-FFF2-40B4-BE49-F238E27FC236}">
                <a16:creationId xmlns:a16="http://schemas.microsoft.com/office/drawing/2014/main" id="{AA5735F7-BDC6-4ACD-B0DE-4AB63D30BA52}"/>
              </a:ext>
            </a:extLst>
          </p:cNvPr>
          <p:cNvSpPr>
            <a:spLocks noGrp="1"/>
          </p:cNvSpPr>
          <p:nvPr>
            <p:ph type="body" sz="quarter" idx="16"/>
          </p:nvPr>
        </p:nvSpPr>
        <p:spPr>
          <a:xfrm>
            <a:off x="2968478" y="3669046"/>
            <a:ext cx="1750384" cy="846137"/>
          </a:xfrm>
        </p:spPr>
        <p:txBody>
          <a:bodyPr/>
          <a:lstStyle/>
          <a:p>
            <a:r>
              <a:rPr lang="en-US" dirty="0"/>
              <a:t>Costing a community hospital due to No-Show</a:t>
            </a:r>
          </a:p>
        </p:txBody>
      </p:sp>
      <p:sp>
        <p:nvSpPr>
          <p:cNvPr id="9" name="Text Placeholder 8">
            <a:extLst>
              <a:ext uri="{FF2B5EF4-FFF2-40B4-BE49-F238E27FC236}">
                <a16:creationId xmlns:a16="http://schemas.microsoft.com/office/drawing/2014/main" id="{F405F6BC-5682-4AA1-9F61-DDF021E685B0}"/>
              </a:ext>
            </a:extLst>
          </p:cNvPr>
          <p:cNvSpPr>
            <a:spLocks noGrp="1"/>
          </p:cNvSpPr>
          <p:nvPr>
            <p:ph type="body" sz="quarter" idx="17"/>
          </p:nvPr>
        </p:nvSpPr>
        <p:spPr>
          <a:xfrm>
            <a:off x="5269707" y="3097188"/>
            <a:ext cx="1652587" cy="435600"/>
          </a:xfrm>
        </p:spPr>
        <p:txBody>
          <a:bodyPr/>
          <a:lstStyle/>
          <a:p>
            <a:r>
              <a:rPr lang="en-US" dirty="0"/>
              <a:t>$150B*</a:t>
            </a:r>
          </a:p>
        </p:txBody>
      </p:sp>
      <p:sp>
        <p:nvSpPr>
          <p:cNvPr id="10" name="Text Placeholder 9">
            <a:extLst>
              <a:ext uri="{FF2B5EF4-FFF2-40B4-BE49-F238E27FC236}">
                <a16:creationId xmlns:a16="http://schemas.microsoft.com/office/drawing/2014/main" id="{37BC20BC-85E6-48CD-B755-5D4149953C3B}"/>
              </a:ext>
            </a:extLst>
          </p:cNvPr>
          <p:cNvSpPr>
            <a:spLocks noGrp="1"/>
          </p:cNvSpPr>
          <p:nvPr>
            <p:ph type="body" sz="quarter" idx="18"/>
          </p:nvPr>
        </p:nvSpPr>
        <p:spPr>
          <a:xfrm>
            <a:off x="5269600" y="3695377"/>
            <a:ext cx="1652801" cy="846137"/>
          </a:xfrm>
        </p:spPr>
        <p:txBody>
          <a:bodyPr/>
          <a:lstStyle/>
          <a:p>
            <a:r>
              <a:rPr lang="en-US" dirty="0"/>
              <a:t>Losses Due to No-Shows in US Healthcare</a:t>
            </a:r>
          </a:p>
        </p:txBody>
      </p:sp>
      <p:sp>
        <p:nvSpPr>
          <p:cNvPr id="11" name="Text Placeholder 10">
            <a:extLst>
              <a:ext uri="{FF2B5EF4-FFF2-40B4-BE49-F238E27FC236}">
                <a16:creationId xmlns:a16="http://schemas.microsoft.com/office/drawing/2014/main" id="{DDFBC7A3-AAE6-4502-9D44-F253ED1E8F97}"/>
              </a:ext>
            </a:extLst>
          </p:cNvPr>
          <p:cNvSpPr>
            <a:spLocks noGrp="1"/>
          </p:cNvSpPr>
          <p:nvPr>
            <p:ph type="body" sz="quarter" idx="19"/>
          </p:nvPr>
        </p:nvSpPr>
        <p:spPr>
          <a:xfrm>
            <a:off x="7544613" y="3097188"/>
            <a:ext cx="1758798" cy="435600"/>
          </a:xfrm>
        </p:spPr>
        <p:txBody>
          <a:bodyPr/>
          <a:lstStyle/>
          <a:p>
            <a:r>
              <a:rPr lang="en-US" dirty="0"/>
              <a:t>$125 - $350*</a:t>
            </a:r>
          </a:p>
        </p:txBody>
      </p:sp>
      <p:sp>
        <p:nvSpPr>
          <p:cNvPr id="12" name="Text Placeholder 11">
            <a:extLst>
              <a:ext uri="{FF2B5EF4-FFF2-40B4-BE49-F238E27FC236}">
                <a16:creationId xmlns:a16="http://schemas.microsoft.com/office/drawing/2014/main" id="{DC6EAD81-841A-483E-9B44-512A1470E471}"/>
              </a:ext>
            </a:extLst>
          </p:cNvPr>
          <p:cNvSpPr>
            <a:spLocks noGrp="1"/>
          </p:cNvSpPr>
          <p:nvPr>
            <p:ph type="body" sz="quarter" idx="20"/>
          </p:nvPr>
        </p:nvSpPr>
        <p:spPr>
          <a:xfrm>
            <a:off x="7370855" y="3695377"/>
            <a:ext cx="1999889" cy="846137"/>
          </a:xfrm>
        </p:spPr>
        <p:txBody>
          <a:bodyPr/>
          <a:lstStyle/>
          <a:p>
            <a:r>
              <a:rPr lang="en-US" dirty="0"/>
              <a:t>Each no-show costs a physician</a:t>
            </a:r>
          </a:p>
        </p:txBody>
      </p:sp>
      <p:sp>
        <p:nvSpPr>
          <p:cNvPr id="13" name="Text Placeholder 12">
            <a:extLst>
              <a:ext uri="{FF2B5EF4-FFF2-40B4-BE49-F238E27FC236}">
                <a16:creationId xmlns:a16="http://schemas.microsoft.com/office/drawing/2014/main" id="{E10C0A43-6ED0-45F1-9DF9-5F2F32278B15}"/>
              </a:ext>
            </a:extLst>
          </p:cNvPr>
          <p:cNvSpPr>
            <a:spLocks noGrp="1"/>
          </p:cNvSpPr>
          <p:nvPr>
            <p:ph type="body" sz="quarter" idx="21"/>
          </p:nvPr>
        </p:nvSpPr>
        <p:spPr>
          <a:xfrm>
            <a:off x="9831412" y="3097188"/>
            <a:ext cx="1652587" cy="435600"/>
          </a:xfrm>
        </p:spPr>
        <p:txBody>
          <a:bodyPr/>
          <a:lstStyle/>
          <a:p>
            <a:r>
              <a:rPr lang="en-US" dirty="0"/>
              <a:t>$38%*</a:t>
            </a:r>
          </a:p>
        </p:txBody>
      </p:sp>
      <p:sp>
        <p:nvSpPr>
          <p:cNvPr id="14" name="Text Placeholder 13">
            <a:extLst>
              <a:ext uri="{FF2B5EF4-FFF2-40B4-BE49-F238E27FC236}">
                <a16:creationId xmlns:a16="http://schemas.microsoft.com/office/drawing/2014/main" id="{978028AA-13B5-4B26-947A-231084A75CD1}"/>
              </a:ext>
            </a:extLst>
          </p:cNvPr>
          <p:cNvSpPr>
            <a:spLocks noGrp="1"/>
          </p:cNvSpPr>
          <p:nvPr>
            <p:ph type="body" sz="quarter" idx="22"/>
          </p:nvPr>
        </p:nvSpPr>
        <p:spPr>
          <a:xfrm>
            <a:off x="9657654" y="3695377"/>
            <a:ext cx="1999889" cy="846137"/>
          </a:xfrm>
        </p:spPr>
        <p:txBody>
          <a:bodyPr/>
          <a:lstStyle/>
          <a:p>
            <a:r>
              <a:rPr lang="en-US" dirty="0"/>
              <a:t>Forgot/did not know about scheduled appointments</a:t>
            </a:r>
          </a:p>
        </p:txBody>
      </p:sp>
      <p:sp>
        <p:nvSpPr>
          <p:cNvPr id="15" name="Subtitle 14">
            <a:extLst>
              <a:ext uri="{FF2B5EF4-FFF2-40B4-BE49-F238E27FC236}">
                <a16:creationId xmlns:a16="http://schemas.microsoft.com/office/drawing/2014/main" id="{65657426-6073-47AB-BB7D-5ED2CAFD6BF2}"/>
              </a:ext>
            </a:extLst>
          </p:cNvPr>
          <p:cNvSpPr>
            <a:spLocks noGrp="1"/>
          </p:cNvSpPr>
          <p:nvPr>
            <p:ph type="subTitle" idx="1"/>
          </p:nvPr>
        </p:nvSpPr>
        <p:spPr>
          <a:xfrm>
            <a:off x="3989487" y="5137535"/>
            <a:ext cx="4634472" cy="620016"/>
          </a:xfrm>
        </p:spPr>
        <p:txBody>
          <a:bodyPr/>
          <a:lstStyle/>
          <a:p>
            <a:r>
              <a:rPr lang="en-US" i="0" dirty="0"/>
              <a:t>Wastes valuable time/ Revenue</a:t>
            </a:r>
            <a:endParaRPr lang="en-US" dirty="0"/>
          </a:p>
        </p:txBody>
      </p:sp>
      <p:pic>
        <p:nvPicPr>
          <p:cNvPr id="46" name="Picture Placeholder 45" descr="Team">
            <a:extLst>
              <a:ext uri="{FF2B5EF4-FFF2-40B4-BE49-F238E27FC236}">
                <a16:creationId xmlns:a16="http://schemas.microsoft.com/office/drawing/2014/main" id="{09833D49-61B1-40F0-A9D1-6D1D4B8701A1}"/>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1318326" y="2437246"/>
            <a:ext cx="384361" cy="384361"/>
          </a:xfrm>
        </p:spPr>
      </p:pic>
      <p:pic>
        <p:nvPicPr>
          <p:cNvPr id="49" name="Picture Placeholder 48" descr="Medicine">
            <a:extLst>
              <a:ext uri="{FF2B5EF4-FFF2-40B4-BE49-F238E27FC236}">
                <a16:creationId xmlns:a16="http://schemas.microsoft.com/office/drawing/2014/main" id="{A17A8866-025F-45F8-9C1A-8DF0ACE8F3F7}"/>
              </a:ext>
            </a:extLst>
          </p:cNvPr>
          <p:cNvPicPr>
            <a:picLocks noGrp="1" noChangeAspect="1"/>
          </p:cNvPicPr>
          <p:nvPr>
            <p:ph type="pic" sz="quarter" idx="2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3605126" y="2437246"/>
            <a:ext cx="384361" cy="384361"/>
          </a:xfrm>
        </p:spPr>
      </p:pic>
      <p:pic>
        <p:nvPicPr>
          <p:cNvPr id="53" name="Picture Placeholder 52" descr="Wallet">
            <a:extLst>
              <a:ext uri="{FF2B5EF4-FFF2-40B4-BE49-F238E27FC236}">
                <a16:creationId xmlns:a16="http://schemas.microsoft.com/office/drawing/2014/main" id="{560A3C83-28A8-4054-B787-033808650715}"/>
              </a:ext>
            </a:extLst>
          </p:cNvPr>
          <p:cNvPicPr>
            <a:picLocks noGrp="1" noChangeAspect="1"/>
          </p:cNvPicPr>
          <p:nvPr>
            <p:ph type="pic" sz="quarter" idx="2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5903820" y="2437246"/>
            <a:ext cx="384361" cy="384361"/>
          </a:xfrm>
        </p:spPr>
      </p:pic>
      <p:pic>
        <p:nvPicPr>
          <p:cNvPr id="56" name="Picture Placeholder 55" descr="Stethoscope">
            <a:extLst>
              <a:ext uri="{FF2B5EF4-FFF2-40B4-BE49-F238E27FC236}">
                <a16:creationId xmlns:a16="http://schemas.microsoft.com/office/drawing/2014/main" id="{5CABC6B7-0A04-4890-B978-4D4F54B3CDC3}"/>
              </a:ext>
            </a:extLst>
          </p:cNvPr>
          <p:cNvPicPr>
            <a:picLocks noGrp="1" noChangeAspect="1"/>
          </p:cNvPicPr>
          <p:nvPr>
            <p:ph type="pic" sz="quarter" idx="26"/>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178726" y="2437246"/>
            <a:ext cx="384361" cy="384361"/>
          </a:xfrm>
        </p:spPr>
      </p:pic>
      <p:pic>
        <p:nvPicPr>
          <p:cNvPr id="60" name="Picture Placeholder 59" descr="Upward trend">
            <a:extLst>
              <a:ext uri="{FF2B5EF4-FFF2-40B4-BE49-F238E27FC236}">
                <a16:creationId xmlns:a16="http://schemas.microsoft.com/office/drawing/2014/main" id="{8C1A4036-A328-4600-8C42-B65922A2C149}"/>
              </a:ext>
            </a:extLst>
          </p:cNvPr>
          <p:cNvPicPr>
            <a:picLocks noGrp="1" noChangeAspect="1"/>
          </p:cNvPicPr>
          <p:nvPr>
            <p:ph type="pic" sz="quarter" idx="27"/>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465525" y="2437246"/>
            <a:ext cx="384361" cy="384361"/>
          </a:xfrm>
        </p:spPr>
      </p:pic>
      <p:sp>
        <p:nvSpPr>
          <p:cNvPr id="19" name="object 7" descr="Beige rectangle">
            <a:extLst>
              <a:ext uri="{FF2B5EF4-FFF2-40B4-BE49-F238E27FC236}">
                <a16:creationId xmlns:a16="http://schemas.microsoft.com/office/drawing/2014/main" id="{9B6BE182-7444-49DA-B6FA-215DD68D50CA}"/>
              </a:ext>
            </a:extLst>
          </p:cNvPr>
          <p:cNvSpPr/>
          <p:nvPr/>
        </p:nvSpPr>
        <p:spPr bwMode="white">
          <a:xfrm flipV="1">
            <a:off x="722099" y="1212060"/>
            <a:ext cx="574672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54" name="Straight Connector 53">
            <a:extLst>
              <a:ext uri="{FF2B5EF4-FFF2-40B4-BE49-F238E27FC236}">
                <a16:creationId xmlns:a16="http://schemas.microsoft.com/office/drawing/2014/main" id="{CC6D3F76-4C60-4559-AE48-60D6FBDC4B83}"/>
              </a:ext>
              <a:ext uri="{C183D7F6-B498-43B3-948B-1728B52AA6E4}">
                <adec:decorative xmlns:adec="http://schemas.microsoft.com/office/drawing/2017/decorative" val="1"/>
              </a:ext>
            </a:extLst>
          </p:cNvPr>
          <p:cNvCxnSpPr>
            <a:cxnSpLocks/>
          </p:cNvCxnSpPr>
          <p:nvPr/>
        </p:nvCxnSpPr>
        <p:spPr>
          <a:xfrm flipV="1">
            <a:off x="3759100" y="4527746"/>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A93ACF-485A-4938-9815-8D5DFE3128D2}"/>
              </a:ext>
              <a:ext uri="{C183D7F6-B498-43B3-948B-1728B52AA6E4}">
                <adec:decorative xmlns:adec="http://schemas.microsoft.com/office/drawing/2017/decorative" val="1"/>
              </a:ext>
            </a:extLst>
          </p:cNvPr>
          <p:cNvCxnSpPr>
            <a:cxnSpLocks/>
          </p:cNvCxnSpPr>
          <p:nvPr/>
        </p:nvCxnSpPr>
        <p:spPr>
          <a:xfrm flipV="1">
            <a:off x="6096000" y="4527746"/>
            <a:ext cx="1"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070A33-7382-44AE-AC77-685B09986FA1}"/>
              </a:ext>
              <a:ext uri="{C183D7F6-B498-43B3-948B-1728B52AA6E4}">
                <adec:decorative xmlns:adec="http://schemas.microsoft.com/office/drawing/2017/decorative" val="1"/>
              </a:ext>
            </a:extLst>
          </p:cNvPr>
          <p:cNvCxnSpPr>
            <a:cxnSpLocks/>
          </p:cNvCxnSpPr>
          <p:nvPr/>
        </p:nvCxnSpPr>
        <p:spPr>
          <a:xfrm flipV="1">
            <a:off x="8332700" y="4527746"/>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9784603-2F8F-493A-894B-9ECFC35876FE}"/>
              </a:ext>
              <a:ext uri="{C183D7F6-B498-43B3-948B-1728B52AA6E4}">
                <adec:decorative xmlns:adec="http://schemas.microsoft.com/office/drawing/2017/decorative" val="1"/>
              </a:ext>
            </a:extLst>
          </p:cNvPr>
          <p:cNvSpPr/>
          <p:nvPr/>
        </p:nvSpPr>
        <p:spPr>
          <a:xfrm>
            <a:off x="5281478" y="5747713"/>
            <a:ext cx="162904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61">
            <a:extLst>
              <a:ext uri="{FF2B5EF4-FFF2-40B4-BE49-F238E27FC236}">
                <a16:creationId xmlns:a16="http://schemas.microsoft.com/office/drawing/2014/main" id="{9A6C85E8-3D95-45FE-A577-C08E6E920D70}"/>
              </a:ext>
              <a:ext uri="{C183D7F6-B498-43B3-948B-1728B52AA6E4}">
                <adec:decorative xmlns:adec="http://schemas.microsoft.com/office/drawing/2017/decorative" val="1"/>
              </a:ext>
            </a:extLst>
          </p:cNvPr>
          <p:cNvCxnSpPr>
            <a:cxnSpLocks/>
          </p:cNvCxnSpPr>
          <p:nvPr/>
        </p:nvCxnSpPr>
        <p:spPr>
          <a:xfrm rot="16200000" flipH="1">
            <a:off x="3404217" y="2427561"/>
            <a:ext cx="596021" cy="4796323"/>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1BB5F7E-073B-4BF0-8FA1-F724BA8DB3D0}"/>
              </a:ext>
              <a:ext uri="{C183D7F6-B498-43B3-948B-1728B52AA6E4}">
                <adec:decorative xmlns:adec="http://schemas.microsoft.com/office/drawing/2017/decorative" val="1"/>
              </a:ext>
            </a:extLst>
          </p:cNvPr>
          <p:cNvCxnSpPr>
            <a:cxnSpLocks/>
          </p:cNvCxnSpPr>
          <p:nvPr/>
        </p:nvCxnSpPr>
        <p:spPr>
          <a:xfrm rot="5400000">
            <a:off x="7973426" y="2657186"/>
            <a:ext cx="596021" cy="4350876"/>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2935599-B9F0-4312-864E-F6E3EF1AAC8E}"/>
              </a:ext>
              <a:ext uri="{C183D7F6-B498-43B3-948B-1728B52AA6E4}">
                <adec:decorative xmlns:adec="http://schemas.microsoft.com/office/drawing/2017/decorative" val="1"/>
              </a:ext>
            </a:extLst>
          </p:cNvPr>
          <p:cNvGrpSpPr>
            <a:grpSpLocks noChangeAspect="1"/>
          </p:cNvGrpSpPr>
          <p:nvPr/>
        </p:nvGrpSpPr>
        <p:grpSpPr>
          <a:xfrm>
            <a:off x="3380336" y="2224959"/>
            <a:ext cx="896287" cy="745643"/>
            <a:chOff x="1824638" y="1733550"/>
            <a:chExt cx="1192959" cy="992451"/>
          </a:xfrm>
        </p:grpSpPr>
        <p:sp>
          <p:nvSpPr>
            <p:cNvPr id="31" name="Rectangle 30">
              <a:extLst>
                <a:ext uri="{FF2B5EF4-FFF2-40B4-BE49-F238E27FC236}">
                  <a16:creationId xmlns:a16="http://schemas.microsoft.com/office/drawing/2014/main" id="{56718F85-02C5-4814-847B-818C8CCE6A2E}"/>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B5C2063-3BBD-48BC-BDD6-D5E9563B1934}"/>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E2C35B1-F420-4244-8B67-EA845C8CAF53}"/>
              </a:ext>
              <a:ext uri="{C183D7F6-B498-43B3-948B-1728B52AA6E4}">
                <adec:decorative xmlns:adec="http://schemas.microsoft.com/office/drawing/2017/decorative" val="1"/>
              </a:ext>
            </a:extLst>
          </p:cNvPr>
          <p:cNvGrpSpPr>
            <a:grpSpLocks noChangeAspect="1"/>
          </p:cNvGrpSpPr>
          <p:nvPr/>
        </p:nvGrpSpPr>
        <p:grpSpPr>
          <a:xfrm flipH="1">
            <a:off x="7914029" y="2224959"/>
            <a:ext cx="896287" cy="745643"/>
            <a:chOff x="1824638" y="1733550"/>
            <a:chExt cx="1192959" cy="992451"/>
          </a:xfrm>
        </p:grpSpPr>
        <p:sp>
          <p:nvSpPr>
            <p:cNvPr id="34" name="Rectangle 33">
              <a:extLst>
                <a:ext uri="{FF2B5EF4-FFF2-40B4-BE49-F238E27FC236}">
                  <a16:creationId xmlns:a16="http://schemas.microsoft.com/office/drawing/2014/main" id="{35DB04D1-9BD5-4C35-8B33-0432F97A6012}"/>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C23B33E-1386-44B0-B24A-50A8F9B55FFD}"/>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45F4DD1-5663-4019-891C-8821ED8ACA9F}"/>
              </a:ext>
              <a:ext uri="{C183D7F6-B498-43B3-948B-1728B52AA6E4}">
                <adec:decorative xmlns:adec="http://schemas.microsoft.com/office/drawing/2017/decorative" val="1"/>
              </a:ext>
            </a:extLst>
          </p:cNvPr>
          <p:cNvGrpSpPr>
            <a:grpSpLocks noChangeAspect="1"/>
          </p:cNvGrpSpPr>
          <p:nvPr/>
        </p:nvGrpSpPr>
        <p:grpSpPr>
          <a:xfrm>
            <a:off x="5723178" y="2223240"/>
            <a:ext cx="745643" cy="745643"/>
            <a:chOff x="5482999" y="1607028"/>
            <a:chExt cx="1200866" cy="1200866"/>
          </a:xfrm>
        </p:grpSpPr>
        <p:sp>
          <p:nvSpPr>
            <p:cNvPr id="37" name="Rectangle 36">
              <a:extLst>
                <a:ext uri="{FF2B5EF4-FFF2-40B4-BE49-F238E27FC236}">
                  <a16:creationId xmlns:a16="http://schemas.microsoft.com/office/drawing/2014/main" id="{9AAD7458-0E1F-4289-885E-7991DEFE6E7D}"/>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C5F22B3-BA39-4DDB-9CD2-F9F1183608D0}"/>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ACC6B18-DB03-4AC5-B015-6374FF16D1E5}"/>
              </a:ext>
              <a:ext uri="{C183D7F6-B498-43B3-948B-1728B52AA6E4}">
                <adec:decorative xmlns:adec="http://schemas.microsoft.com/office/drawing/2017/decorative" val="1"/>
              </a:ext>
            </a:extLst>
          </p:cNvPr>
          <p:cNvGrpSpPr>
            <a:grpSpLocks noChangeAspect="1"/>
          </p:cNvGrpSpPr>
          <p:nvPr/>
        </p:nvGrpSpPr>
        <p:grpSpPr>
          <a:xfrm>
            <a:off x="10310145" y="2224959"/>
            <a:ext cx="926876" cy="745643"/>
            <a:chOff x="7901577" y="2268089"/>
            <a:chExt cx="926876" cy="745643"/>
          </a:xfrm>
        </p:grpSpPr>
        <p:sp>
          <p:nvSpPr>
            <p:cNvPr id="44" name="Rectangle 43">
              <a:extLst>
                <a:ext uri="{FF2B5EF4-FFF2-40B4-BE49-F238E27FC236}">
                  <a16:creationId xmlns:a16="http://schemas.microsoft.com/office/drawing/2014/main" id="{FBAA099B-7326-44B7-B125-672BA72A6C05}"/>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6107D1A-01D9-4CE4-9A22-FC55274F17C6}"/>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95074261-BBC0-4AF3-AF09-C64386DBB2CF}"/>
              </a:ext>
              <a:ext uri="{C183D7F6-B498-43B3-948B-1728B52AA6E4}">
                <adec:decorative xmlns:adec="http://schemas.microsoft.com/office/drawing/2017/decorative" val="1"/>
              </a:ext>
            </a:extLst>
          </p:cNvPr>
          <p:cNvGrpSpPr>
            <a:grpSpLocks noChangeAspect="1"/>
          </p:cNvGrpSpPr>
          <p:nvPr/>
        </p:nvGrpSpPr>
        <p:grpSpPr>
          <a:xfrm flipH="1">
            <a:off x="949886" y="2224959"/>
            <a:ext cx="926876" cy="745643"/>
            <a:chOff x="7901577" y="2268089"/>
            <a:chExt cx="926876" cy="745643"/>
          </a:xfrm>
        </p:grpSpPr>
        <p:sp>
          <p:nvSpPr>
            <p:cNvPr id="50" name="Rectangle 49">
              <a:extLst>
                <a:ext uri="{FF2B5EF4-FFF2-40B4-BE49-F238E27FC236}">
                  <a16:creationId xmlns:a16="http://schemas.microsoft.com/office/drawing/2014/main" id="{C4BF8F4D-C494-48D1-8EDB-FE34A665FBEE}"/>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7A8167-402E-4636-8949-042E663C233E}"/>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9769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Appointment MODELs</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17" name="Text Placeholder 16">
            <a:extLst>
              <a:ext uri="{FF2B5EF4-FFF2-40B4-BE49-F238E27FC236}">
                <a16:creationId xmlns:a16="http://schemas.microsoft.com/office/drawing/2014/main" id="{7ED86B65-490B-4A46-9A35-518F306514E2}"/>
              </a:ext>
            </a:extLst>
          </p:cNvPr>
          <p:cNvSpPr>
            <a:spLocks noGrp="1"/>
          </p:cNvSpPr>
          <p:nvPr>
            <p:ph type="body" sz="quarter" idx="13"/>
          </p:nvPr>
        </p:nvSpPr>
        <p:spPr>
          <a:xfrm>
            <a:off x="682863" y="3857676"/>
            <a:ext cx="3276000" cy="2238815"/>
          </a:xfrm>
        </p:spPr>
        <p:txBody>
          <a:bodyPr/>
          <a:lstStyle/>
          <a:p>
            <a:r>
              <a:rPr lang="en-US" dirty="0"/>
              <a:t>Clinical trials are research studies performed in people that are aimed at evaluating a medical, surgical, or behavioral intervention. They are the primary way that researchers find out if a new treatment, like a new drug or diet or medical device (for example, a pacemaker) is safe and effective in people.</a:t>
            </a:r>
          </a:p>
          <a:p>
            <a:r>
              <a:rPr lang="en-US" dirty="0"/>
              <a:t>Schedule of Procedures will be preloaded as per the Study plan given by the sponsor.</a:t>
            </a:r>
          </a:p>
          <a:p>
            <a:endParaRPr lang="en-US" dirty="0"/>
          </a:p>
          <a:p>
            <a:endParaRPr lang="en-US" noProof="1"/>
          </a:p>
        </p:txBody>
      </p:sp>
      <p:sp>
        <p:nvSpPr>
          <p:cNvPr id="18" name="Text Placeholder 17">
            <a:extLst>
              <a:ext uri="{FF2B5EF4-FFF2-40B4-BE49-F238E27FC236}">
                <a16:creationId xmlns:a16="http://schemas.microsoft.com/office/drawing/2014/main" id="{60CBFD8E-64DF-4423-A5AD-A66942481960}"/>
              </a:ext>
            </a:extLst>
          </p:cNvPr>
          <p:cNvSpPr>
            <a:spLocks noGrp="1"/>
          </p:cNvSpPr>
          <p:nvPr>
            <p:ph type="body" sz="quarter" idx="14"/>
          </p:nvPr>
        </p:nvSpPr>
        <p:spPr>
          <a:xfrm>
            <a:off x="682863" y="3068555"/>
            <a:ext cx="3276000" cy="360445"/>
          </a:xfrm>
        </p:spPr>
        <p:txBody>
          <a:bodyPr/>
          <a:lstStyle/>
          <a:p>
            <a:pPr algn="ctr"/>
            <a:r>
              <a:rPr lang="en-US" dirty="0"/>
              <a:t>Clinical Trial Schedules</a:t>
            </a:r>
          </a:p>
        </p:txBody>
      </p:sp>
      <p:sp>
        <p:nvSpPr>
          <p:cNvPr id="19" name="Text Placeholder 18">
            <a:extLst>
              <a:ext uri="{FF2B5EF4-FFF2-40B4-BE49-F238E27FC236}">
                <a16:creationId xmlns:a16="http://schemas.microsoft.com/office/drawing/2014/main" id="{5546E0D8-3EE8-4FA5-9941-005B12026C46}"/>
              </a:ext>
            </a:extLst>
          </p:cNvPr>
          <p:cNvSpPr>
            <a:spLocks noGrp="1"/>
          </p:cNvSpPr>
          <p:nvPr>
            <p:ph type="body" sz="quarter" idx="15"/>
          </p:nvPr>
        </p:nvSpPr>
        <p:spPr>
          <a:xfrm>
            <a:off x="4445432" y="3857676"/>
            <a:ext cx="3276000" cy="2238815"/>
          </a:xfrm>
        </p:spPr>
        <p:txBody>
          <a:bodyPr/>
          <a:lstStyle/>
          <a:p>
            <a:r>
              <a:rPr lang="en-US" dirty="0"/>
              <a:t>Primary care appointments are staffed by physicians, nurse practitioners, and nurses experienced in the medical needs of college students.</a:t>
            </a:r>
          </a:p>
          <a:p>
            <a:r>
              <a:rPr lang="en-US" dirty="0"/>
              <a:t>To meet the needs in a timely and meaningful way, and to be available to you, please show up 15 minutes prior to the appointment time. </a:t>
            </a:r>
          </a:p>
          <a:p>
            <a:r>
              <a:rPr lang="en-US" dirty="0"/>
              <a:t>If the patient show up more than 5 minutes late, they will be asked to reschedule the appointment, and will be charged a $25.00 no show fee.</a:t>
            </a:r>
            <a:endParaRPr lang="en-US" noProof="1"/>
          </a:p>
        </p:txBody>
      </p:sp>
      <p:sp>
        <p:nvSpPr>
          <p:cNvPr id="20" name="Text Placeholder 19">
            <a:extLst>
              <a:ext uri="{FF2B5EF4-FFF2-40B4-BE49-F238E27FC236}">
                <a16:creationId xmlns:a16="http://schemas.microsoft.com/office/drawing/2014/main" id="{DD2E6CBE-74EE-4EC6-97D7-36D6F95ED203}"/>
              </a:ext>
            </a:extLst>
          </p:cNvPr>
          <p:cNvSpPr>
            <a:spLocks noGrp="1"/>
          </p:cNvSpPr>
          <p:nvPr>
            <p:ph type="body" sz="quarter" idx="16"/>
          </p:nvPr>
        </p:nvSpPr>
        <p:spPr>
          <a:xfrm>
            <a:off x="4445432" y="3068555"/>
            <a:ext cx="3276000" cy="360445"/>
          </a:xfrm>
        </p:spPr>
        <p:txBody>
          <a:bodyPr/>
          <a:lstStyle/>
          <a:p>
            <a:pPr algn="ctr"/>
            <a:r>
              <a:rPr lang="en-US" dirty="0"/>
              <a:t>Primary Care Appointments</a:t>
            </a:r>
          </a:p>
        </p:txBody>
      </p:sp>
      <p:sp>
        <p:nvSpPr>
          <p:cNvPr id="21" name="Text Placeholder 20">
            <a:extLst>
              <a:ext uri="{FF2B5EF4-FFF2-40B4-BE49-F238E27FC236}">
                <a16:creationId xmlns:a16="http://schemas.microsoft.com/office/drawing/2014/main" id="{839944D4-2F2D-438D-93AE-CFC498C791DD}"/>
              </a:ext>
            </a:extLst>
          </p:cNvPr>
          <p:cNvSpPr>
            <a:spLocks noGrp="1"/>
          </p:cNvSpPr>
          <p:nvPr>
            <p:ph type="body" sz="quarter" idx="17"/>
          </p:nvPr>
        </p:nvSpPr>
        <p:spPr>
          <a:xfrm>
            <a:off x="8208000" y="3857676"/>
            <a:ext cx="3276000" cy="2238815"/>
          </a:xfrm>
        </p:spPr>
        <p:txBody>
          <a:bodyPr/>
          <a:lstStyle/>
          <a:p>
            <a:r>
              <a:rPr lang="en-US" dirty="0"/>
              <a:t>Virtual healthcare refers to the “virtual visits” that take place between patients and clinicians via communications technology — the video and audio connectivity that allows “virtual” meetings to occur in real time, from virtually any location.</a:t>
            </a:r>
          </a:p>
          <a:p>
            <a:r>
              <a:rPr lang="en-US" dirty="0"/>
              <a:t>A virtual visit can be a videoconference between a doctor and a patient at home. It could mean that a patient can interact with an offsite medical specialist via a high-definition conference hookup at his or her local clinic, instead of traveling to another city..</a:t>
            </a:r>
            <a:endParaRPr lang="en-US" noProof="1"/>
          </a:p>
        </p:txBody>
      </p:sp>
      <p:sp>
        <p:nvSpPr>
          <p:cNvPr id="22" name="Text Placeholder 21">
            <a:extLst>
              <a:ext uri="{FF2B5EF4-FFF2-40B4-BE49-F238E27FC236}">
                <a16:creationId xmlns:a16="http://schemas.microsoft.com/office/drawing/2014/main" id="{D0937D34-C77C-4A01-8453-A119A44FEA1D}"/>
              </a:ext>
            </a:extLst>
          </p:cNvPr>
          <p:cNvSpPr>
            <a:spLocks noGrp="1"/>
          </p:cNvSpPr>
          <p:nvPr>
            <p:ph type="body" sz="quarter" idx="18"/>
          </p:nvPr>
        </p:nvSpPr>
        <p:spPr>
          <a:xfrm>
            <a:off x="8208000" y="3068555"/>
            <a:ext cx="3367764" cy="360445"/>
          </a:xfrm>
        </p:spPr>
        <p:txBody>
          <a:bodyPr/>
          <a:lstStyle/>
          <a:p>
            <a:pPr algn="ctr"/>
            <a:r>
              <a:rPr lang="en-US" dirty="0"/>
              <a:t>Virtual Healthcare Appointments</a:t>
            </a:r>
          </a:p>
        </p:txBody>
      </p:sp>
      <p:pic>
        <p:nvPicPr>
          <p:cNvPr id="43" name="Picture Placeholder 42" descr="Stethoscope">
            <a:extLst>
              <a:ext uri="{FF2B5EF4-FFF2-40B4-BE49-F238E27FC236}">
                <a16:creationId xmlns:a16="http://schemas.microsoft.com/office/drawing/2014/main" id="{0FBA55E0-FE96-4C72-9699-C2E4A4D64309}"/>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5855107" y="1973982"/>
            <a:ext cx="511585" cy="511585"/>
          </a:xfrm>
        </p:spPr>
      </p:pic>
      <p:pic>
        <p:nvPicPr>
          <p:cNvPr id="45" name="Picture Placeholder 44" descr="DNA">
            <a:extLst>
              <a:ext uri="{FF2B5EF4-FFF2-40B4-BE49-F238E27FC236}">
                <a16:creationId xmlns:a16="http://schemas.microsoft.com/office/drawing/2014/main" id="{59BC955A-4F46-42BB-AE8B-64B294B4094A}"/>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2101815" y="1951668"/>
            <a:ext cx="511585" cy="511585"/>
          </a:xfrm>
        </p:spPr>
      </p:pic>
      <p:pic>
        <p:nvPicPr>
          <p:cNvPr id="47" name="Picture Placeholder 46" descr="Heartbeat">
            <a:extLst>
              <a:ext uri="{FF2B5EF4-FFF2-40B4-BE49-F238E27FC236}">
                <a16:creationId xmlns:a16="http://schemas.microsoft.com/office/drawing/2014/main" id="{CF3CF4DD-4D31-4118-BEC8-48E0CFB07422}"/>
              </a:ext>
            </a:extLst>
          </p:cNvPr>
          <p:cNvPicPr>
            <a:picLocks noGrp="1" noChangeAspect="1"/>
          </p:cNvPicPr>
          <p:nvPr>
            <p:ph type="pic" sz="quarter" idx="2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9532023" y="2001685"/>
            <a:ext cx="511585" cy="511585"/>
          </a:xfrm>
        </p:spPr>
      </p:pic>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5" name="Group 4">
            <a:extLst>
              <a:ext uri="{FF2B5EF4-FFF2-40B4-BE49-F238E27FC236}">
                <a16:creationId xmlns:a16="http://schemas.microsoft.com/office/drawing/2014/main" id="{25EE06CE-237F-44E6-BF7E-72B27BB6A6DB}"/>
              </a:ext>
              <a:ext uri="{C183D7F6-B498-43B3-948B-1728B52AA6E4}">
                <adec:decorative xmlns:adec="http://schemas.microsoft.com/office/drawing/2017/decorative" val="1"/>
              </a:ext>
            </a:extLst>
          </p:cNvPr>
          <p:cNvGrpSpPr/>
          <p:nvPr/>
        </p:nvGrpSpPr>
        <p:grpSpPr>
          <a:xfrm>
            <a:off x="9164878" y="1733550"/>
            <a:ext cx="1177348" cy="992451"/>
            <a:chOff x="9164878" y="1733550"/>
            <a:chExt cx="1177348" cy="992451"/>
          </a:xfrm>
        </p:grpSpPr>
        <p:sp>
          <p:nvSpPr>
            <p:cNvPr id="85" name="Rectangle 84">
              <a:extLst>
                <a:ext uri="{FF2B5EF4-FFF2-40B4-BE49-F238E27FC236}">
                  <a16:creationId xmlns:a16="http://schemas.microsoft.com/office/drawing/2014/main" id="{2183E070-F2AC-4FAC-84B2-3622CF377DCE}"/>
                </a:ext>
                <a:ext uri="{C183D7F6-B498-43B3-948B-1728B52AA6E4}">
                  <adec:decorative xmlns:adec="http://schemas.microsoft.com/office/drawing/2017/decorative" val="1"/>
                </a:ext>
              </a:extLst>
            </p:cNvPr>
            <p:cNvSpPr/>
            <p:nvPr/>
          </p:nvSpPr>
          <p:spPr>
            <a:xfrm>
              <a:off x="9349775"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C35680A2-0542-4B12-830D-8B2A95324F4C}"/>
                </a:ext>
              </a:extLst>
            </p:cNvPr>
            <p:cNvSpPr/>
            <p:nvPr/>
          </p:nvSpPr>
          <p:spPr>
            <a:xfrm>
              <a:off x="9164878"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3C6003A3-849D-4BA1-BF85-B6F50F872808}"/>
              </a:ext>
              <a:ext uri="{C183D7F6-B498-43B3-948B-1728B52AA6E4}">
                <adec:decorative xmlns:adec="http://schemas.microsoft.com/office/drawing/2017/decorative" val="1"/>
              </a:ext>
            </a:extLst>
          </p:cNvPr>
          <p:cNvGrpSpPr/>
          <p:nvPr/>
        </p:nvGrpSpPr>
        <p:grpSpPr>
          <a:xfrm>
            <a:off x="1824638" y="1733550"/>
            <a:ext cx="1192959" cy="992451"/>
            <a:chOff x="1824638" y="1733550"/>
            <a:chExt cx="1192959" cy="992451"/>
          </a:xfrm>
        </p:grpSpPr>
        <p:sp>
          <p:nvSpPr>
            <p:cNvPr id="83" name="Rectangle 82">
              <a:extLst>
                <a:ext uri="{FF2B5EF4-FFF2-40B4-BE49-F238E27FC236}">
                  <a16:creationId xmlns:a16="http://schemas.microsoft.com/office/drawing/2014/main" id="{C65C63E4-7456-4EA3-AB9B-0BC0EEF50323}"/>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9E3F9864-B075-4CC7-B167-7CE1FB0314D7}"/>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EC26C130-0A78-4033-83C0-068066B19375}"/>
              </a:ext>
              <a:ext uri="{C183D7F6-B498-43B3-948B-1728B52AA6E4}">
                <adec:decorative xmlns:adec="http://schemas.microsoft.com/office/drawing/2017/decorative" val="1"/>
              </a:ext>
            </a:extLst>
          </p:cNvPr>
          <p:cNvGrpSpPr/>
          <p:nvPr/>
        </p:nvGrpSpPr>
        <p:grpSpPr>
          <a:xfrm>
            <a:off x="5482999" y="1607028"/>
            <a:ext cx="1200866" cy="1200866"/>
            <a:chOff x="5482999" y="1607028"/>
            <a:chExt cx="1200866" cy="1200866"/>
          </a:xfrm>
        </p:grpSpPr>
        <p:sp>
          <p:nvSpPr>
            <p:cNvPr id="84" name="Rectangle 83">
              <a:extLst>
                <a:ext uri="{FF2B5EF4-FFF2-40B4-BE49-F238E27FC236}">
                  <a16:creationId xmlns:a16="http://schemas.microsoft.com/office/drawing/2014/main" id="{97FF1BC4-6B01-43E0-9719-53942A96A464}"/>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E9E8DB26-A207-4225-BABF-5E16AD0A8A72}"/>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971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F081BD5-BB58-490D-8120-EB38BF04D0AB}"/>
              </a:ext>
            </a:extLst>
          </p:cNvPr>
          <p:cNvSpPr>
            <a:spLocks noGrp="1"/>
          </p:cNvSpPr>
          <p:nvPr>
            <p:ph type="title"/>
          </p:nvPr>
        </p:nvSpPr>
        <p:spPr/>
        <p:txBody>
          <a:bodyPr/>
          <a:lstStyle/>
          <a:p>
            <a:r>
              <a:rPr lang="en-US" dirty="0"/>
              <a:t>Actors Involved</a:t>
            </a:r>
          </a:p>
        </p:txBody>
      </p:sp>
      <p:sp>
        <p:nvSpPr>
          <p:cNvPr id="4" name="Slide Number Placeholder 3">
            <a:extLst>
              <a:ext uri="{FF2B5EF4-FFF2-40B4-BE49-F238E27FC236}">
                <a16:creationId xmlns:a16="http://schemas.microsoft.com/office/drawing/2014/main" id="{065C5A05-39C4-466E-9F70-D968CE9C763B}"/>
              </a:ext>
            </a:extLst>
          </p:cNvPr>
          <p:cNvSpPr>
            <a:spLocks noGrp="1"/>
          </p:cNvSpPr>
          <p:nvPr>
            <p:ph type="sldNum" sz="quarter" idx="11"/>
          </p:nvPr>
        </p:nvSpPr>
        <p:spPr/>
        <p:txBody>
          <a:bodyPr/>
          <a:lstStyle/>
          <a:p>
            <a:fld id="{EECC7194-A4D0-457B-9D3E-53681723AFF7}" type="slidenum">
              <a:rPr lang="en-US" smtClean="0"/>
              <a:pPr/>
              <a:t>5</a:t>
            </a:fld>
            <a:endParaRPr lang="en-US" dirty="0"/>
          </a:p>
        </p:txBody>
      </p:sp>
      <p:sp>
        <p:nvSpPr>
          <p:cNvPr id="23" name="Text Placeholder 22">
            <a:extLst>
              <a:ext uri="{FF2B5EF4-FFF2-40B4-BE49-F238E27FC236}">
                <a16:creationId xmlns:a16="http://schemas.microsoft.com/office/drawing/2014/main" id="{B37C0559-0A9E-4989-BD9E-3D70F44F5F32}"/>
              </a:ext>
            </a:extLst>
          </p:cNvPr>
          <p:cNvSpPr>
            <a:spLocks noGrp="1"/>
          </p:cNvSpPr>
          <p:nvPr>
            <p:ph type="body" sz="quarter" idx="13"/>
          </p:nvPr>
        </p:nvSpPr>
        <p:spPr/>
        <p:txBody>
          <a:bodyPr/>
          <a:lstStyle/>
          <a:p>
            <a:r>
              <a:rPr lang="en-US" dirty="0"/>
              <a:t>Schedule appointments through Safe Hands mobile app or web based platform.</a:t>
            </a:r>
          </a:p>
          <a:p>
            <a:r>
              <a:rPr lang="en-US" dirty="0"/>
              <a:t>Post queries at anytime from anywhere using a collaboration platform.</a:t>
            </a:r>
          </a:p>
          <a:p>
            <a:r>
              <a:rPr lang="en-US" dirty="0"/>
              <a:t>Gets personalized daily reminders of prescribed medicines based on the special instruction through our automated reminder framework.</a:t>
            </a:r>
          </a:p>
          <a:p>
            <a:r>
              <a:rPr lang="en-US" dirty="0"/>
              <a:t>Gets access to the documents, health videos </a:t>
            </a:r>
            <a:r>
              <a:rPr lang="en-US" dirty="0" err="1"/>
              <a:t>etc</a:t>
            </a:r>
            <a:r>
              <a:rPr lang="en-US" dirty="0"/>
              <a:t> shared by the health care representative.</a:t>
            </a:r>
          </a:p>
          <a:p>
            <a:r>
              <a:rPr lang="en-US" dirty="0"/>
              <a:t>Can change the notification preference at any time based on the choice.</a:t>
            </a:r>
          </a:p>
        </p:txBody>
      </p:sp>
      <p:sp>
        <p:nvSpPr>
          <p:cNvPr id="24" name="Text Placeholder 23">
            <a:extLst>
              <a:ext uri="{FF2B5EF4-FFF2-40B4-BE49-F238E27FC236}">
                <a16:creationId xmlns:a16="http://schemas.microsoft.com/office/drawing/2014/main" id="{8A59FB10-CF98-4E9A-90F7-DF88F470DDF9}"/>
              </a:ext>
            </a:extLst>
          </p:cNvPr>
          <p:cNvSpPr>
            <a:spLocks noGrp="1"/>
          </p:cNvSpPr>
          <p:nvPr>
            <p:ph type="body" sz="quarter" idx="14"/>
          </p:nvPr>
        </p:nvSpPr>
        <p:spPr/>
        <p:txBody>
          <a:bodyPr/>
          <a:lstStyle/>
          <a:p>
            <a:pPr algn="ctr"/>
            <a:r>
              <a:rPr lang="en-US" dirty="0"/>
              <a:t>Patient</a:t>
            </a:r>
          </a:p>
        </p:txBody>
      </p:sp>
      <p:sp>
        <p:nvSpPr>
          <p:cNvPr id="25" name="Text Placeholder 24">
            <a:extLst>
              <a:ext uri="{FF2B5EF4-FFF2-40B4-BE49-F238E27FC236}">
                <a16:creationId xmlns:a16="http://schemas.microsoft.com/office/drawing/2014/main" id="{D48589FA-5936-4F44-9F59-3723E07C3DB9}"/>
              </a:ext>
            </a:extLst>
          </p:cNvPr>
          <p:cNvSpPr>
            <a:spLocks noGrp="1"/>
          </p:cNvSpPr>
          <p:nvPr>
            <p:ph type="body" sz="quarter" idx="15"/>
          </p:nvPr>
        </p:nvSpPr>
        <p:spPr/>
        <p:txBody>
          <a:bodyPr/>
          <a:lstStyle/>
          <a:p>
            <a:r>
              <a:rPr lang="en-US" dirty="0"/>
              <a:t>Initiates patient registration flow which onboards the patients into Safe Hands platform.</a:t>
            </a:r>
          </a:p>
          <a:p>
            <a:r>
              <a:rPr lang="en-US" dirty="0"/>
              <a:t>Helps in resolving the question of the patients using collaboration platform.</a:t>
            </a:r>
          </a:p>
          <a:p>
            <a:r>
              <a:rPr lang="en-US" dirty="0"/>
              <a:t>Create private patient groups for private conversations between doctors and patients.</a:t>
            </a:r>
          </a:p>
          <a:p>
            <a:r>
              <a:rPr lang="en-US" dirty="0"/>
              <a:t>Get access to all the No-Show appointment dashboard charts.</a:t>
            </a:r>
          </a:p>
          <a:p>
            <a:r>
              <a:rPr lang="en-US" dirty="0"/>
              <a:t>Helps patient engagement by sharing the health tips in the form of documents to patient groups.</a:t>
            </a:r>
          </a:p>
        </p:txBody>
      </p:sp>
      <p:sp>
        <p:nvSpPr>
          <p:cNvPr id="26" name="Text Placeholder 25">
            <a:extLst>
              <a:ext uri="{FF2B5EF4-FFF2-40B4-BE49-F238E27FC236}">
                <a16:creationId xmlns:a16="http://schemas.microsoft.com/office/drawing/2014/main" id="{35294390-894B-446E-9A1F-5EBBFD2A5887}"/>
              </a:ext>
            </a:extLst>
          </p:cNvPr>
          <p:cNvSpPr>
            <a:spLocks noGrp="1"/>
          </p:cNvSpPr>
          <p:nvPr>
            <p:ph type="body" sz="quarter" idx="16"/>
          </p:nvPr>
        </p:nvSpPr>
        <p:spPr/>
        <p:txBody>
          <a:bodyPr/>
          <a:lstStyle/>
          <a:p>
            <a:pPr algn="ctr"/>
            <a:r>
              <a:rPr lang="en-US" dirty="0"/>
              <a:t>Health Care Assistant</a:t>
            </a:r>
          </a:p>
        </p:txBody>
      </p:sp>
      <p:sp>
        <p:nvSpPr>
          <p:cNvPr id="27" name="Text Placeholder 26">
            <a:extLst>
              <a:ext uri="{FF2B5EF4-FFF2-40B4-BE49-F238E27FC236}">
                <a16:creationId xmlns:a16="http://schemas.microsoft.com/office/drawing/2014/main" id="{AADAB0E3-5DA0-4D99-9A13-23FE94FCF7FB}"/>
              </a:ext>
            </a:extLst>
          </p:cNvPr>
          <p:cNvSpPr>
            <a:spLocks noGrp="1"/>
          </p:cNvSpPr>
          <p:nvPr>
            <p:ph type="body" sz="quarter" idx="17"/>
          </p:nvPr>
        </p:nvSpPr>
        <p:spPr/>
        <p:txBody>
          <a:bodyPr/>
          <a:lstStyle/>
          <a:p>
            <a:r>
              <a:rPr lang="en-US" dirty="0"/>
              <a:t>Has a dedicated portal to access all the consultation requests.</a:t>
            </a:r>
          </a:p>
          <a:p>
            <a:r>
              <a:rPr lang="en-US" dirty="0"/>
              <a:t>Can easily capture the symptoms and prescribe medicines from the application.</a:t>
            </a:r>
          </a:p>
          <a:p>
            <a:r>
              <a:rPr lang="en-US" dirty="0"/>
              <a:t>Can also cancel the consultation if the patient has not attended the appointment requests.</a:t>
            </a:r>
          </a:p>
          <a:p>
            <a:r>
              <a:rPr lang="en-US" dirty="0"/>
              <a:t>Also has an option to virtually assist patients through integrated video calling platform.</a:t>
            </a:r>
          </a:p>
          <a:p>
            <a:r>
              <a:rPr lang="en-US" dirty="0"/>
              <a:t>Can help the patient in resolving their health related questions through collaboration platform.</a:t>
            </a:r>
          </a:p>
        </p:txBody>
      </p:sp>
      <p:sp>
        <p:nvSpPr>
          <p:cNvPr id="28" name="Text Placeholder 27">
            <a:extLst>
              <a:ext uri="{FF2B5EF4-FFF2-40B4-BE49-F238E27FC236}">
                <a16:creationId xmlns:a16="http://schemas.microsoft.com/office/drawing/2014/main" id="{61C586FE-C258-4E4F-B283-F89B70409ABA}"/>
              </a:ext>
            </a:extLst>
          </p:cNvPr>
          <p:cNvSpPr>
            <a:spLocks noGrp="1"/>
          </p:cNvSpPr>
          <p:nvPr>
            <p:ph type="body" sz="quarter" idx="18"/>
          </p:nvPr>
        </p:nvSpPr>
        <p:spPr/>
        <p:txBody>
          <a:bodyPr/>
          <a:lstStyle/>
          <a:p>
            <a:pPr algn="ctr"/>
            <a:r>
              <a:rPr lang="en-US" dirty="0"/>
              <a:t>Doctor</a:t>
            </a:r>
          </a:p>
        </p:txBody>
      </p:sp>
      <p:sp>
        <p:nvSpPr>
          <p:cNvPr id="29" name="Picture Placeholder 28">
            <a:extLst>
              <a:ext uri="{FF2B5EF4-FFF2-40B4-BE49-F238E27FC236}">
                <a16:creationId xmlns:a16="http://schemas.microsoft.com/office/drawing/2014/main" id="{D5182982-DB36-4AB5-A9F8-51B746779D65}"/>
              </a:ext>
            </a:extLst>
          </p:cNvPr>
          <p:cNvSpPr>
            <a:spLocks noGrp="1"/>
          </p:cNvSpPr>
          <p:nvPr>
            <p:ph type="pic" sz="quarter" idx="23"/>
          </p:nvPr>
        </p:nvSpPr>
        <p:spPr/>
      </p:sp>
      <p:sp>
        <p:nvSpPr>
          <p:cNvPr id="30" name="Picture Placeholder 29">
            <a:extLst>
              <a:ext uri="{FF2B5EF4-FFF2-40B4-BE49-F238E27FC236}">
                <a16:creationId xmlns:a16="http://schemas.microsoft.com/office/drawing/2014/main" id="{8CF94A8E-64CE-4913-9FAA-435F46958F3F}"/>
              </a:ext>
            </a:extLst>
          </p:cNvPr>
          <p:cNvSpPr>
            <a:spLocks noGrp="1"/>
          </p:cNvSpPr>
          <p:nvPr>
            <p:ph type="pic" sz="quarter" idx="24"/>
          </p:nvPr>
        </p:nvSpPr>
        <p:spPr/>
      </p:sp>
      <p:sp>
        <p:nvSpPr>
          <p:cNvPr id="31" name="Picture Placeholder 30">
            <a:extLst>
              <a:ext uri="{FF2B5EF4-FFF2-40B4-BE49-F238E27FC236}">
                <a16:creationId xmlns:a16="http://schemas.microsoft.com/office/drawing/2014/main" id="{DC99A29A-B09C-4C6A-B955-533B867865C3}"/>
              </a:ext>
            </a:extLst>
          </p:cNvPr>
          <p:cNvSpPr>
            <a:spLocks noGrp="1"/>
          </p:cNvSpPr>
          <p:nvPr>
            <p:ph type="pic" sz="quarter" idx="25"/>
          </p:nvPr>
        </p:nvSpPr>
        <p:spPr/>
      </p:sp>
      <p:sp>
        <p:nvSpPr>
          <p:cNvPr id="22" name="Text Placeholder 21">
            <a:extLst>
              <a:ext uri="{FF2B5EF4-FFF2-40B4-BE49-F238E27FC236}">
                <a16:creationId xmlns:a16="http://schemas.microsoft.com/office/drawing/2014/main" id="{F647155B-9956-4888-A238-F2B8FDF1DAE0}"/>
              </a:ext>
            </a:extLst>
          </p:cNvPr>
          <p:cNvSpPr>
            <a:spLocks noGrp="1"/>
          </p:cNvSpPr>
          <p:nvPr>
            <p:ph type="body" sz="quarter" idx="12"/>
          </p:nvPr>
        </p:nvSpPr>
        <p:spPr/>
        <p:txBody>
          <a:bodyPr/>
          <a:lstStyle/>
          <a:p>
            <a:r>
              <a:rPr lang="en-US" sz="2000" dirty="0"/>
              <a:t>Connecting patients, doctors, and staff on one single platform. </a:t>
            </a:r>
          </a:p>
          <a:p>
            <a:endParaRPr lang="en-US" dirty="0"/>
          </a:p>
        </p:txBody>
      </p:sp>
      <p:pic>
        <p:nvPicPr>
          <p:cNvPr id="2054" name="Picture 6" descr="Patient icon on white background simple element Vector Image">
            <a:extLst>
              <a:ext uri="{FF2B5EF4-FFF2-40B4-BE49-F238E27FC236}">
                <a16:creationId xmlns:a16="http://schemas.microsoft.com/office/drawing/2014/main" id="{8466CD5E-E48A-409F-9C3D-82B79F2C6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03709" y="1961014"/>
            <a:ext cx="862488" cy="9101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6C4615B-1E06-466F-84A1-2B696ADA045E}"/>
              </a:ext>
            </a:extLst>
          </p:cNvPr>
          <p:cNvPicPr>
            <a:picLocks noChangeAspect="1"/>
          </p:cNvPicPr>
          <p:nvPr/>
        </p:nvPicPr>
        <p:blipFill>
          <a:blip r:embed="rId3"/>
          <a:stretch>
            <a:fillRect/>
          </a:stretch>
        </p:blipFill>
        <p:spPr>
          <a:xfrm>
            <a:off x="9420604" y="1943562"/>
            <a:ext cx="862489" cy="898242"/>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FF15D197-0103-491A-A416-84137EF9261B}"/>
              </a:ext>
            </a:extLst>
          </p:cNvPr>
          <p:cNvPicPr>
            <a:picLocks noChangeAspect="1"/>
          </p:cNvPicPr>
          <p:nvPr/>
        </p:nvPicPr>
        <p:blipFill>
          <a:blip r:embed="rId4"/>
          <a:stretch>
            <a:fillRect/>
          </a:stretch>
        </p:blipFill>
        <p:spPr>
          <a:xfrm>
            <a:off x="5684043" y="1961015"/>
            <a:ext cx="862489" cy="912194"/>
          </a:xfrm>
          <a:prstGeom prst="rect">
            <a:avLst/>
          </a:prstGeom>
          <a:ln>
            <a:noFill/>
          </a:ln>
          <a:effectLst>
            <a:outerShdw blurRad="190500" algn="tl" rotWithShape="0">
              <a:srgbClr val="000000">
                <a:alpha val="70000"/>
              </a:srgbClr>
            </a:outerShdw>
          </a:effectLst>
        </p:spPr>
      </p:pic>
      <p:sp>
        <p:nvSpPr>
          <p:cNvPr id="17" name="object 7" descr="Beige rectangle">
            <a:extLst>
              <a:ext uri="{FF2B5EF4-FFF2-40B4-BE49-F238E27FC236}">
                <a16:creationId xmlns:a16="http://schemas.microsoft.com/office/drawing/2014/main" id="{3DD9D8D0-3E8D-4688-ADD5-8E895BE936E5}"/>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39822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a16="http://schemas.microsoft.com/office/drawing/2014/main"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0"/>
            <a:ext cx="12012000" cy="6858000"/>
          </a:xfrm>
        </p:spPr>
      </p:pic>
      <p:sp>
        <p:nvSpPr>
          <p:cNvPr id="15" name="Rectangle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1569875" y="-17230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AF7E39F-041F-4A45-A1CF-F8C269887D5A}"/>
              </a:ext>
            </a:extLst>
          </p:cNvPr>
          <p:cNvSpPr>
            <a:spLocks noGrp="1"/>
          </p:cNvSpPr>
          <p:nvPr>
            <p:ph type="body" sz="quarter" idx="13"/>
          </p:nvPr>
        </p:nvSpPr>
        <p:spPr>
          <a:xfrm>
            <a:off x="0" y="2038881"/>
            <a:ext cx="7909560" cy="4202883"/>
          </a:xfrm>
          <a:gradFill>
            <a:gsLst>
              <a:gs pos="0">
                <a:schemeClr val="tx2"/>
              </a:gs>
              <a:gs pos="100000">
                <a:schemeClr val="accent2"/>
              </a:gs>
            </a:gsLst>
            <a:lin ang="14400000" scaled="0"/>
          </a:gradFill>
        </p:spPr>
        <p:txBody>
          <a:bodyPr/>
          <a:lstStyle/>
          <a:p>
            <a:r>
              <a:rPr lang="en-US" dirty="0"/>
              <a:t>In order to reduce the repercussions of patient no-shows, we have implemented a new patient engagement platform built on Pega Infinity. This solution helps to predict no-show appointments for clinical trials, primary care and even specialty medical appointments powered by Pega self learning adaptive AI models. </a:t>
            </a:r>
          </a:p>
          <a:p>
            <a:r>
              <a:rPr lang="en-US" dirty="0"/>
              <a:t>This platform also helps to reduce physical interactions complemented with digital contactless collaboration and personalize all patient communications based on individuals' health conditions, medications with auto reminders.</a:t>
            </a:r>
          </a:p>
        </p:txBody>
      </p:sp>
      <p:sp>
        <p:nvSpPr>
          <p:cNvPr id="3" name="Title 2">
            <a:extLst>
              <a:ext uri="{FF2B5EF4-FFF2-40B4-BE49-F238E27FC236}">
                <a16:creationId xmlns:a16="http://schemas.microsoft.com/office/drawing/2014/main" id="{E9BE4A06-2673-41EF-AF84-96B0EDEC0F01}"/>
              </a:ext>
            </a:extLst>
          </p:cNvPr>
          <p:cNvSpPr>
            <a:spLocks noGrp="1"/>
          </p:cNvSpPr>
          <p:nvPr>
            <p:ph type="title"/>
          </p:nvPr>
        </p:nvSpPr>
        <p:spPr>
          <a:xfrm>
            <a:off x="1876019" y="2406430"/>
            <a:ext cx="4585966" cy="1008000"/>
          </a:xfrm>
        </p:spPr>
        <p:txBody>
          <a:bodyPr/>
          <a:lstStyle/>
          <a:p>
            <a:r>
              <a:rPr lang="en-US" dirty="0"/>
              <a:t>OUR BIG </a:t>
            </a:r>
            <a:br>
              <a:rPr lang="en-US" dirty="0"/>
            </a:br>
            <a:r>
              <a:rPr lang="en-US" dirty="0"/>
              <a:t>IDEA</a:t>
            </a:r>
          </a:p>
        </p:txBody>
      </p:sp>
      <p:sp>
        <p:nvSpPr>
          <p:cNvPr id="9" name="object 7" descr="Beige rectangle">
            <a:extLst>
              <a:ext uri="{FF2B5EF4-FFF2-40B4-BE49-F238E27FC236}">
                <a16:creationId xmlns:a16="http://schemas.microsoft.com/office/drawing/2014/main" id="{400AB11A-4D5E-4CDE-BB60-C8578F59C3E0}"/>
              </a:ext>
            </a:extLst>
          </p:cNvPr>
          <p:cNvSpPr/>
          <p:nvPr/>
        </p:nvSpPr>
        <p:spPr bwMode="white">
          <a:xfrm>
            <a:off x="1902000" y="3610311"/>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id="{840CA54E-FBB9-4848-A45D-E086AA4A5012}"/>
              </a:ext>
            </a:extLst>
          </p:cNvPr>
          <p:cNvGrpSpPr>
            <a:grpSpLocks noChangeAspect="1"/>
          </p:cNvGrpSpPr>
          <p:nvPr/>
        </p:nvGrpSpPr>
        <p:grpSpPr>
          <a:xfrm>
            <a:off x="1048257" y="2544677"/>
            <a:ext cx="362015" cy="584795"/>
            <a:chOff x="1684741" y="3186732"/>
            <a:chExt cx="530027" cy="856197"/>
          </a:xfrm>
        </p:grpSpPr>
        <p:sp>
          <p:nvSpPr>
            <p:cNvPr id="32" name="Freeform: Shape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1569877" y="6331282"/>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6</a:t>
            </a:fld>
            <a:endParaRPr lang="en-US" dirty="0"/>
          </a:p>
        </p:txBody>
      </p:sp>
      <p:grpSp>
        <p:nvGrpSpPr>
          <p:cNvPr id="14" name="Group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735015" y="2428936"/>
            <a:ext cx="906419" cy="906419"/>
            <a:chOff x="5482999" y="1607028"/>
            <a:chExt cx="1200866" cy="1200866"/>
          </a:xfrm>
        </p:grpSpPr>
        <p:sp>
          <p:nvSpPr>
            <p:cNvPr id="16" name="Rectangle 15">
              <a:extLst>
                <a:ext uri="{FF2B5EF4-FFF2-40B4-BE49-F238E27FC236}">
                  <a16:creationId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B15D721-3B41-41BE-B69F-5E09CDC9873A}"/>
              </a:ext>
            </a:extLst>
          </p:cNvPr>
          <p:cNvSpPr>
            <a:spLocks noGrp="1"/>
          </p:cNvSpPr>
          <p:nvPr>
            <p:ph type="pic" sz="quarter" idx="12"/>
          </p:nvPr>
        </p:nvSpPr>
        <p:spPr/>
      </p:sp>
      <p:sp>
        <p:nvSpPr>
          <p:cNvPr id="3" name="Title 2">
            <a:extLst>
              <a:ext uri="{FF2B5EF4-FFF2-40B4-BE49-F238E27FC236}">
                <a16:creationId xmlns:a16="http://schemas.microsoft.com/office/drawing/2014/main" id="{831095BD-5BB7-4E6E-A162-21A23ACF066D}"/>
              </a:ext>
            </a:extLst>
          </p:cNvPr>
          <p:cNvSpPr>
            <a:spLocks noGrp="1"/>
          </p:cNvSpPr>
          <p:nvPr>
            <p:ph type="title"/>
          </p:nvPr>
        </p:nvSpPr>
        <p:spPr>
          <a:xfrm>
            <a:off x="683999" y="808186"/>
            <a:ext cx="10015781" cy="370166"/>
          </a:xfrm>
        </p:spPr>
        <p:txBody>
          <a:bodyPr/>
          <a:lstStyle/>
          <a:p>
            <a:r>
              <a:rPr lang="en-US" dirty="0"/>
              <a:t>Key features of our patient engagement solution</a:t>
            </a:r>
          </a:p>
        </p:txBody>
      </p:sp>
      <p:sp>
        <p:nvSpPr>
          <p:cNvPr id="4" name="Slide Number Placeholder 3">
            <a:extLst>
              <a:ext uri="{FF2B5EF4-FFF2-40B4-BE49-F238E27FC236}">
                <a16:creationId xmlns:a16="http://schemas.microsoft.com/office/drawing/2014/main" id="{AF1A3185-1F22-444F-9321-9F1C97473468}"/>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5" name="Text Placeholder 4">
            <a:extLst>
              <a:ext uri="{FF2B5EF4-FFF2-40B4-BE49-F238E27FC236}">
                <a16:creationId xmlns:a16="http://schemas.microsoft.com/office/drawing/2014/main" id="{9F1F9F2D-3894-4061-8308-16EEBE0F8307}"/>
              </a:ext>
            </a:extLst>
          </p:cNvPr>
          <p:cNvSpPr>
            <a:spLocks noGrp="1"/>
          </p:cNvSpPr>
          <p:nvPr>
            <p:ph type="body" sz="quarter" idx="13"/>
          </p:nvPr>
        </p:nvSpPr>
        <p:spPr>
          <a:xfrm>
            <a:off x="1243758" y="2186444"/>
            <a:ext cx="3039105" cy="1242556"/>
          </a:xfrm>
        </p:spPr>
        <p:txBody>
          <a:bodyPr/>
          <a:lstStyle/>
          <a:p>
            <a:r>
              <a:rPr lang="en-US" dirty="0"/>
              <a:t>AI is becoming a critical component for every industry. We have leveraged Pega Self-learning adaptive models that can suggest No-Show propensity by taking decisions in real-time. We have defined set of predictors based on data sets and designed an interactive mobile app to feed the data to train our models.</a:t>
            </a:r>
          </a:p>
        </p:txBody>
      </p:sp>
      <p:sp>
        <p:nvSpPr>
          <p:cNvPr id="6" name="Text Placeholder 5">
            <a:extLst>
              <a:ext uri="{FF2B5EF4-FFF2-40B4-BE49-F238E27FC236}">
                <a16:creationId xmlns:a16="http://schemas.microsoft.com/office/drawing/2014/main" id="{B5347EDB-DC3C-4512-9A8E-0FBBB998CA2E}"/>
              </a:ext>
            </a:extLst>
          </p:cNvPr>
          <p:cNvSpPr>
            <a:spLocks noGrp="1"/>
          </p:cNvSpPr>
          <p:nvPr>
            <p:ph type="body" sz="quarter" idx="14"/>
          </p:nvPr>
        </p:nvSpPr>
        <p:spPr>
          <a:xfrm>
            <a:off x="1243758" y="1775806"/>
            <a:ext cx="3315241" cy="297888"/>
          </a:xfrm>
        </p:spPr>
        <p:txBody>
          <a:bodyPr/>
          <a:lstStyle/>
          <a:p>
            <a:r>
              <a:rPr lang="en-US" dirty="0"/>
              <a:t>Predict No-Show Appointments </a:t>
            </a:r>
          </a:p>
          <a:p>
            <a:endParaRPr lang="en-US" dirty="0"/>
          </a:p>
        </p:txBody>
      </p:sp>
      <p:sp>
        <p:nvSpPr>
          <p:cNvPr id="7" name="Text Placeholder 6">
            <a:extLst>
              <a:ext uri="{FF2B5EF4-FFF2-40B4-BE49-F238E27FC236}">
                <a16:creationId xmlns:a16="http://schemas.microsoft.com/office/drawing/2014/main" id="{77CC5FC2-FBDC-4719-B4D3-73BC9E32066C}"/>
              </a:ext>
            </a:extLst>
          </p:cNvPr>
          <p:cNvSpPr>
            <a:spLocks noGrp="1"/>
          </p:cNvSpPr>
          <p:nvPr>
            <p:ph type="body" sz="quarter" idx="15"/>
          </p:nvPr>
        </p:nvSpPr>
        <p:spPr/>
        <p:txBody>
          <a:bodyPr/>
          <a:lstStyle/>
          <a:p>
            <a:r>
              <a:rPr lang="en-US" dirty="0"/>
              <a:t>Virtual consultation through skype that take place between patients and doctors via communications technology — the video and audio connectivity that allows “virtual” meetings to occur in real time, from virtually any location.</a:t>
            </a:r>
          </a:p>
          <a:p>
            <a:endParaRPr lang="en-US" dirty="0"/>
          </a:p>
        </p:txBody>
      </p:sp>
      <p:sp>
        <p:nvSpPr>
          <p:cNvPr id="8" name="Text Placeholder 7">
            <a:extLst>
              <a:ext uri="{FF2B5EF4-FFF2-40B4-BE49-F238E27FC236}">
                <a16:creationId xmlns:a16="http://schemas.microsoft.com/office/drawing/2014/main" id="{A2A852DB-E087-4895-A276-53FD38D6A082}"/>
              </a:ext>
            </a:extLst>
          </p:cNvPr>
          <p:cNvSpPr>
            <a:spLocks noGrp="1"/>
          </p:cNvSpPr>
          <p:nvPr>
            <p:ph type="body" sz="quarter" idx="16"/>
          </p:nvPr>
        </p:nvSpPr>
        <p:spPr>
          <a:xfrm>
            <a:off x="5031290" y="1775806"/>
            <a:ext cx="3388991" cy="297888"/>
          </a:xfrm>
        </p:spPr>
        <p:txBody>
          <a:bodyPr/>
          <a:lstStyle/>
          <a:p>
            <a:r>
              <a:rPr lang="en-US" dirty="0"/>
              <a:t>Contactless Virtual Appointments</a:t>
            </a:r>
          </a:p>
          <a:p>
            <a:endParaRPr lang="en-US" dirty="0"/>
          </a:p>
        </p:txBody>
      </p:sp>
      <p:sp>
        <p:nvSpPr>
          <p:cNvPr id="9" name="Text Placeholder 8">
            <a:extLst>
              <a:ext uri="{FF2B5EF4-FFF2-40B4-BE49-F238E27FC236}">
                <a16:creationId xmlns:a16="http://schemas.microsoft.com/office/drawing/2014/main" id="{3A2D8667-66A9-4DFC-AE9D-821A911ADAF1}"/>
              </a:ext>
            </a:extLst>
          </p:cNvPr>
          <p:cNvSpPr>
            <a:spLocks noGrp="1"/>
          </p:cNvSpPr>
          <p:nvPr>
            <p:ph type="body" sz="quarter" idx="17"/>
          </p:nvPr>
        </p:nvSpPr>
        <p:spPr/>
        <p:txBody>
          <a:bodyPr/>
          <a:lstStyle/>
          <a:p>
            <a:r>
              <a:rPr lang="en-US" dirty="0"/>
              <a:t>Designed a framework on top of Pega Notification Framework to send daily Prescription reminders and appointment notifications to accomplish critical health tasks. These reminders are typically sent to individual patients to independently perform health tasks</a:t>
            </a:r>
          </a:p>
          <a:p>
            <a:endParaRPr lang="en-US" dirty="0"/>
          </a:p>
        </p:txBody>
      </p:sp>
      <p:sp>
        <p:nvSpPr>
          <p:cNvPr id="10" name="Text Placeholder 9">
            <a:extLst>
              <a:ext uri="{FF2B5EF4-FFF2-40B4-BE49-F238E27FC236}">
                <a16:creationId xmlns:a16="http://schemas.microsoft.com/office/drawing/2014/main" id="{50C8F9E0-31DB-4CCC-AEF8-7D792CD42CC6}"/>
              </a:ext>
            </a:extLst>
          </p:cNvPr>
          <p:cNvSpPr>
            <a:spLocks noGrp="1"/>
          </p:cNvSpPr>
          <p:nvPr>
            <p:ph type="body" sz="quarter" idx="18"/>
          </p:nvPr>
        </p:nvSpPr>
        <p:spPr>
          <a:xfrm>
            <a:off x="8592000" y="1775806"/>
            <a:ext cx="3388990" cy="297888"/>
          </a:xfrm>
        </p:spPr>
        <p:txBody>
          <a:bodyPr/>
          <a:lstStyle/>
          <a:p>
            <a:r>
              <a:rPr lang="en-US" dirty="0"/>
              <a:t>Automated Personalized Reminders</a:t>
            </a:r>
          </a:p>
          <a:p>
            <a:endParaRPr lang="en-US" dirty="0"/>
          </a:p>
        </p:txBody>
      </p:sp>
      <p:sp>
        <p:nvSpPr>
          <p:cNvPr id="11" name="Text Placeholder 10">
            <a:extLst>
              <a:ext uri="{FF2B5EF4-FFF2-40B4-BE49-F238E27FC236}">
                <a16:creationId xmlns:a16="http://schemas.microsoft.com/office/drawing/2014/main" id="{C05AF09E-94AF-48B0-8768-AE90FA01F68B}"/>
              </a:ext>
            </a:extLst>
          </p:cNvPr>
          <p:cNvSpPr>
            <a:spLocks noGrp="1"/>
          </p:cNvSpPr>
          <p:nvPr>
            <p:ph type="body" sz="quarter" idx="19"/>
          </p:nvPr>
        </p:nvSpPr>
        <p:spPr>
          <a:xfrm>
            <a:off x="1243758" y="4538080"/>
            <a:ext cx="3039104" cy="1242556"/>
          </a:xfrm>
        </p:spPr>
        <p:txBody>
          <a:bodyPr/>
          <a:lstStyle/>
          <a:p>
            <a:r>
              <a:rPr lang="en-US" dirty="0"/>
              <a:t>Now a days, Mobile apps become a primary way through which people patients contact hospitals. We have leveraged Pega Low Code mobile app builder to develop this Pega Mobile app.</a:t>
            </a:r>
          </a:p>
          <a:p>
            <a:endParaRPr lang="en-US" dirty="0"/>
          </a:p>
        </p:txBody>
      </p:sp>
      <p:sp>
        <p:nvSpPr>
          <p:cNvPr id="12" name="Text Placeholder 11">
            <a:extLst>
              <a:ext uri="{FF2B5EF4-FFF2-40B4-BE49-F238E27FC236}">
                <a16:creationId xmlns:a16="http://schemas.microsoft.com/office/drawing/2014/main" id="{31341C11-F7DA-45EC-9DF5-E4A607405646}"/>
              </a:ext>
            </a:extLst>
          </p:cNvPr>
          <p:cNvSpPr>
            <a:spLocks noGrp="1"/>
          </p:cNvSpPr>
          <p:nvPr>
            <p:ph type="body" sz="quarter" idx="20"/>
          </p:nvPr>
        </p:nvSpPr>
        <p:spPr>
          <a:xfrm>
            <a:off x="1243758" y="3925219"/>
            <a:ext cx="3601262" cy="297888"/>
          </a:xfrm>
        </p:spPr>
        <p:txBody>
          <a:bodyPr/>
          <a:lstStyle/>
          <a:p>
            <a:r>
              <a:rPr lang="en-US" dirty="0"/>
              <a:t>Patient Centric </a:t>
            </a:r>
            <a:r>
              <a:rPr lang="en-US" dirty="0" err="1"/>
              <a:t>SafeHands</a:t>
            </a:r>
            <a:r>
              <a:rPr lang="en-US" dirty="0"/>
              <a:t> Mobile App</a:t>
            </a:r>
          </a:p>
          <a:p>
            <a:endParaRPr lang="en-US" dirty="0"/>
          </a:p>
        </p:txBody>
      </p:sp>
      <p:sp>
        <p:nvSpPr>
          <p:cNvPr id="13" name="Text Placeholder 12">
            <a:extLst>
              <a:ext uri="{FF2B5EF4-FFF2-40B4-BE49-F238E27FC236}">
                <a16:creationId xmlns:a16="http://schemas.microsoft.com/office/drawing/2014/main" id="{3572AF37-F76D-4310-B3AA-2452EA1FB23C}"/>
              </a:ext>
            </a:extLst>
          </p:cNvPr>
          <p:cNvSpPr>
            <a:spLocks noGrp="1"/>
          </p:cNvSpPr>
          <p:nvPr>
            <p:ph type="body" sz="quarter" idx="21"/>
          </p:nvPr>
        </p:nvSpPr>
        <p:spPr/>
        <p:txBody>
          <a:bodyPr/>
          <a:lstStyle/>
          <a:p>
            <a:r>
              <a:rPr lang="en-US" dirty="0"/>
              <a:t>This feature facilitates collaboration and conversation among patients, doctors and health care assistants. We have leveraged the out of the box Pega Pulse and Spaces to create patient groups to enable patients to post health related questions.</a:t>
            </a:r>
          </a:p>
        </p:txBody>
      </p:sp>
      <p:sp>
        <p:nvSpPr>
          <p:cNvPr id="14" name="Text Placeholder 13">
            <a:extLst>
              <a:ext uri="{FF2B5EF4-FFF2-40B4-BE49-F238E27FC236}">
                <a16:creationId xmlns:a16="http://schemas.microsoft.com/office/drawing/2014/main" id="{5BD5C89C-6A3F-4D0A-8AB8-288D0D4E280A}"/>
              </a:ext>
            </a:extLst>
          </p:cNvPr>
          <p:cNvSpPr>
            <a:spLocks noGrp="1"/>
          </p:cNvSpPr>
          <p:nvPr>
            <p:ph type="body" sz="quarter" idx="22"/>
          </p:nvPr>
        </p:nvSpPr>
        <p:spPr>
          <a:xfrm>
            <a:off x="5031291" y="3925219"/>
            <a:ext cx="3215644" cy="297888"/>
          </a:xfrm>
        </p:spPr>
        <p:txBody>
          <a:bodyPr/>
          <a:lstStyle/>
          <a:p>
            <a:r>
              <a:rPr lang="en-US" dirty="0"/>
              <a:t>Instant Collaboration Platform</a:t>
            </a:r>
          </a:p>
          <a:p>
            <a:endParaRPr lang="en-US" dirty="0"/>
          </a:p>
        </p:txBody>
      </p:sp>
      <p:sp>
        <p:nvSpPr>
          <p:cNvPr id="15" name="Text Placeholder 14">
            <a:extLst>
              <a:ext uri="{FF2B5EF4-FFF2-40B4-BE49-F238E27FC236}">
                <a16:creationId xmlns:a16="http://schemas.microsoft.com/office/drawing/2014/main" id="{277E8D1F-610D-46F4-B09F-33D3962B7133}"/>
              </a:ext>
            </a:extLst>
          </p:cNvPr>
          <p:cNvSpPr>
            <a:spLocks noGrp="1"/>
          </p:cNvSpPr>
          <p:nvPr>
            <p:ph type="body" sz="quarter" idx="23"/>
          </p:nvPr>
        </p:nvSpPr>
        <p:spPr/>
        <p:txBody>
          <a:bodyPr/>
          <a:lstStyle/>
          <a:p>
            <a:r>
              <a:rPr lang="en-US" dirty="0"/>
              <a:t>Data sharing is an option to send videos, files between hospital and their patient.  Patient data may include information relating to their past and current health or illness, their treatment history, lifestyle choices and diet details. We have leveraged the Pega out of the box documents gadget to build a better alternative to emails as the data  might contain PHI. </a:t>
            </a:r>
          </a:p>
        </p:txBody>
      </p:sp>
      <p:sp>
        <p:nvSpPr>
          <p:cNvPr id="16" name="Text Placeholder 15">
            <a:extLst>
              <a:ext uri="{FF2B5EF4-FFF2-40B4-BE49-F238E27FC236}">
                <a16:creationId xmlns:a16="http://schemas.microsoft.com/office/drawing/2014/main" id="{0F71EB5F-FB8B-45F3-A345-552C877F83EB}"/>
              </a:ext>
            </a:extLst>
          </p:cNvPr>
          <p:cNvSpPr>
            <a:spLocks noGrp="1"/>
          </p:cNvSpPr>
          <p:nvPr>
            <p:ph type="body" sz="quarter" idx="24"/>
          </p:nvPr>
        </p:nvSpPr>
        <p:spPr/>
        <p:txBody>
          <a:bodyPr/>
          <a:lstStyle/>
          <a:p>
            <a:r>
              <a:rPr lang="en-US" dirty="0"/>
              <a:t>Data Sharing</a:t>
            </a:r>
          </a:p>
          <a:p>
            <a:endParaRPr lang="en-US" sz="1200" dirty="0">
              <a:solidFill>
                <a:schemeClr val="bg1"/>
              </a:solidFill>
              <a:latin typeface="+mn-lt"/>
            </a:endParaRPr>
          </a:p>
          <a:p>
            <a:endParaRPr lang="en-US" sz="1200" dirty="0">
              <a:solidFill>
                <a:schemeClr val="bg1"/>
              </a:solidFill>
              <a:latin typeface="+mn-lt"/>
            </a:endParaRPr>
          </a:p>
        </p:txBody>
      </p:sp>
    </p:spTree>
    <p:extLst>
      <p:ext uri="{BB962C8B-B14F-4D97-AF65-F5344CB8AC3E}">
        <p14:creationId xmlns:p14="http://schemas.microsoft.com/office/powerpoint/2010/main" val="362972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760A06-E064-4CE5-9B47-82FE1FB76079}"/>
              </a:ext>
            </a:extLst>
          </p:cNvPr>
          <p:cNvSpPr>
            <a:spLocks noGrp="1"/>
          </p:cNvSpPr>
          <p:nvPr>
            <p:ph type="sldNum" sz="quarter" idx="11"/>
          </p:nvPr>
        </p:nvSpPr>
        <p:spPr/>
        <p:txBody>
          <a:bodyPr/>
          <a:lstStyle/>
          <a:p>
            <a:fld id="{EECC7194-A4D0-457B-9D3E-53681723AFF7}" type="slidenum">
              <a:rPr lang="en-US" noProof="0" smtClean="0"/>
              <a:pPr/>
              <a:t>8</a:t>
            </a:fld>
            <a:endParaRPr lang="en-US" noProof="0" dirty="0"/>
          </a:p>
        </p:txBody>
      </p:sp>
      <p:sp>
        <p:nvSpPr>
          <p:cNvPr id="5" name="Title 4">
            <a:extLst>
              <a:ext uri="{FF2B5EF4-FFF2-40B4-BE49-F238E27FC236}">
                <a16:creationId xmlns:a16="http://schemas.microsoft.com/office/drawing/2014/main" id="{B12603B7-C4DE-4BEB-8377-93C8075E1B7F}"/>
              </a:ext>
            </a:extLst>
          </p:cNvPr>
          <p:cNvSpPr>
            <a:spLocks noGrp="1"/>
          </p:cNvSpPr>
          <p:nvPr>
            <p:ph type="title"/>
          </p:nvPr>
        </p:nvSpPr>
        <p:spPr>
          <a:xfrm>
            <a:off x="618995" y="309817"/>
            <a:ext cx="7560000" cy="370166"/>
          </a:xfrm>
        </p:spPr>
        <p:txBody>
          <a:bodyPr/>
          <a:lstStyle/>
          <a:p>
            <a:r>
              <a:rPr lang="en-US" dirty="0"/>
              <a:t>Patient Registration</a:t>
            </a:r>
          </a:p>
        </p:txBody>
      </p:sp>
      <p:pic>
        <p:nvPicPr>
          <p:cNvPr id="7" name="Picture 6">
            <a:extLst>
              <a:ext uri="{FF2B5EF4-FFF2-40B4-BE49-F238E27FC236}">
                <a16:creationId xmlns:a16="http://schemas.microsoft.com/office/drawing/2014/main" id="{08944A43-5DDD-47B2-8C68-C13FCD46538A}"/>
              </a:ext>
            </a:extLst>
          </p:cNvPr>
          <p:cNvPicPr>
            <a:picLocks noChangeAspect="1"/>
          </p:cNvPicPr>
          <p:nvPr/>
        </p:nvPicPr>
        <p:blipFill>
          <a:blip r:embed="rId2"/>
          <a:stretch>
            <a:fillRect/>
          </a:stretch>
        </p:blipFill>
        <p:spPr>
          <a:xfrm>
            <a:off x="1173701" y="1051801"/>
            <a:ext cx="9757778" cy="5460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928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760A06-E064-4CE5-9B47-82FE1FB76079}"/>
              </a:ext>
            </a:extLst>
          </p:cNvPr>
          <p:cNvSpPr>
            <a:spLocks noGrp="1"/>
          </p:cNvSpPr>
          <p:nvPr>
            <p:ph type="sldNum" sz="quarter" idx="11"/>
          </p:nvPr>
        </p:nvSpPr>
        <p:spPr/>
        <p:txBody>
          <a:bodyPr/>
          <a:lstStyle/>
          <a:p>
            <a:fld id="{EECC7194-A4D0-457B-9D3E-53681723AFF7}" type="slidenum">
              <a:rPr lang="en-US" noProof="0" smtClean="0"/>
              <a:pPr/>
              <a:t>9</a:t>
            </a:fld>
            <a:endParaRPr lang="en-US" noProof="0" dirty="0"/>
          </a:p>
        </p:txBody>
      </p:sp>
      <p:sp>
        <p:nvSpPr>
          <p:cNvPr id="5" name="Title 4">
            <a:extLst>
              <a:ext uri="{FF2B5EF4-FFF2-40B4-BE49-F238E27FC236}">
                <a16:creationId xmlns:a16="http://schemas.microsoft.com/office/drawing/2014/main" id="{B12603B7-C4DE-4BEB-8377-93C8075E1B7F}"/>
              </a:ext>
            </a:extLst>
          </p:cNvPr>
          <p:cNvSpPr>
            <a:spLocks noGrp="1"/>
          </p:cNvSpPr>
          <p:nvPr>
            <p:ph type="title"/>
          </p:nvPr>
        </p:nvSpPr>
        <p:spPr>
          <a:xfrm>
            <a:off x="618995" y="309817"/>
            <a:ext cx="7560000" cy="370166"/>
          </a:xfrm>
        </p:spPr>
        <p:txBody>
          <a:bodyPr/>
          <a:lstStyle/>
          <a:p>
            <a:r>
              <a:rPr lang="en-US" dirty="0"/>
              <a:t>Appointment booking</a:t>
            </a:r>
          </a:p>
        </p:txBody>
      </p:sp>
      <p:pic>
        <p:nvPicPr>
          <p:cNvPr id="2" name="Picture 1">
            <a:extLst>
              <a:ext uri="{FF2B5EF4-FFF2-40B4-BE49-F238E27FC236}">
                <a16:creationId xmlns:a16="http://schemas.microsoft.com/office/drawing/2014/main" id="{A9DF61D0-A01A-494B-8011-6AB3A80617D1}"/>
              </a:ext>
            </a:extLst>
          </p:cNvPr>
          <p:cNvPicPr>
            <a:picLocks noChangeAspect="1"/>
          </p:cNvPicPr>
          <p:nvPr/>
        </p:nvPicPr>
        <p:blipFill>
          <a:blip r:embed="rId2"/>
          <a:stretch>
            <a:fillRect/>
          </a:stretch>
        </p:blipFill>
        <p:spPr>
          <a:xfrm>
            <a:off x="1425820" y="940040"/>
            <a:ext cx="9726447" cy="5453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1575000"/>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66BDC7-24D2-4343-8D41-18F9C23F86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0</TotalTime>
  <Words>1617</Words>
  <Application>Microsoft Office PowerPoint</Application>
  <PresentationFormat>Widescreen</PresentationFormat>
  <Paragraphs>169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vt:lpstr>
      <vt:lpstr>Calibri</vt:lpstr>
      <vt:lpstr>Courier New</vt:lpstr>
      <vt:lpstr>Gill Sans MT</vt:lpstr>
      <vt:lpstr>Wingdings</vt:lpstr>
      <vt:lpstr>Office Theme</vt:lpstr>
      <vt:lpstr>Safe hands patient engagement platform Reduce no Show appointments  | collaboration </vt:lpstr>
      <vt:lpstr>Problem statement</vt:lpstr>
      <vt:lpstr>Real-world impacts  of  NO Show appointments</vt:lpstr>
      <vt:lpstr>Appointment MODELs</vt:lpstr>
      <vt:lpstr>Actors Involved</vt:lpstr>
      <vt:lpstr>OUR BIG  IDEA</vt:lpstr>
      <vt:lpstr>Key features of our patient engagement solution</vt:lpstr>
      <vt:lpstr>Patient Registration</vt:lpstr>
      <vt:lpstr>Appointment booking</vt:lpstr>
      <vt:lpstr>Identified predictors : based on  a Kaggle dataset comprised of 110k  appointment Records.</vt:lpstr>
      <vt:lpstr>Appointment No-Show predictors (Must Have) </vt:lpstr>
      <vt:lpstr>Appointment predictors (Good To have)</vt:lpstr>
      <vt:lpstr>Major Technologies used</vt:lpstr>
      <vt:lpstr>THE  TEAM –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2020-06-11T12:23:25Z</dcterms:created>
  <dcterms:modified xsi:type="dcterms:W3CDTF">2020-06-21T19:57:16Z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